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sldIdLst>
    <p:sldId id="375" r:id="rId2"/>
    <p:sldId id="256" r:id="rId3"/>
    <p:sldId id="363" r:id="rId4"/>
    <p:sldId id="257" r:id="rId5"/>
    <p:sldId id="258" r:id="rId6"/>
    <p:sldId id="263" r:id="rId7"/>
    <p:sldId id="364" r:id="rId8"/>
    <p:sldId id="365" r:id="rId9"/>
    <p:sldId id="259" r:id="rId10"/>
    <p:sldId id="366" r:id="rId11"/>
    <p:sldId id="367" r:id="rId12"/>
    <p:sldId id="368" r:id="rId13"/>
    <p:sldId id="369" r:id="rId14"/>
    <p:sldId id="3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Varsayılan Bölüm" id="{01929005-6883-42BA-9982-8E2D62460F6A}">
          <p14:sldIdLst>
            <p14:sldId id="375"/>
            <p14:sldId id="256"/>
            <p14:sldId id="363"/>
            <p14:sldId id="257"/>
            <p14:sldId id="258"/>
            <p14:sldId id="263"/>
            <p14:sldId id="364"/>
            <p14:sldId id="365"/>
            <p14:sldId id="259"/>
            <p14:sldId id="366"/>
            <p14:sldId id="367"/>
            <p14:sldId id="368"/>
            <p14:sldId id="369"/>
            <p14:sldId id="370"/>
            <p14:sldId id="261"/>
            <p14:sldId id="371"/>
            <p14:sldId id="372"/>
            <p14:sldId id="373"/>
            <p14:sldId id="37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pil çevik" initials="sç" lastIdx="1" clrIdx="0">
    <p:extLst>
      <p:ext uri="{19B8F6BF-5375-455C-9EA6-DF929625EA0E}">
        <p15:presenceInfo xmlns:p15="http://schemas.microsoft.com/office/powerpoint/2012/main" xmlns="" userId="bbe1d10c459991e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5E149"/>
    <a:srgbClr val="E1E99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7001" autoAdjust="0"/>
    <p:restoredTop sz="94660"/>
  </p:normalViewPr>
  <p:slideViewPr>
    <p:cSldViewPr>
      <p:cViewPr varScale="1">
        <p:scale>
          <a:sx n="68" d="100"/>
          <a:sy n="68" d="100"/>
        </p:scale>
        <p:origin x="-179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296"/>
    </p:cViewPr>
  </p:sorterViewPr>
  <p:notesViewPr>
    <p:cSldViewPr>
      <p:cViewPr varScale="1">
        <p:scale>
          <a:sx n="52" d="100"/>
          <a:sy n="52" d="100"/>
        </p:scale>
        <p:origin x="2680" y="6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24T13:29:52.285" idx="1">
    <p:pos x="10" y="10"/>
    <p:text/>
    <p:extLst>
      <p:ext uri="{C676402C-5697-4E1C-873F-D02D1690AC5C}">
        <p15:threadingInfo xmlns:p15="http://schemas.microsoft.com/office/powerpoint/2012/main" xmlns=""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B88751-CF95-4684-8E60-F132B81B249D}" type="datetimeFigureOut">
              <a:rPr lang="tr-TR" smtClean="0"/>
              <a:pPr/>
              <a:t>14.9.2020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09191A-6982-441C-A681-D747F99DD30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909191A-6982-441C-A681-D747F99DD300}" type="slidenum">
              <a:rPr lang="tr-TR" smtClean="0"/>
              <a:pPr/>
              <a:t>3</a:t>
            </a:fld>
            <a:endParaRPr lang="tr-TR"/>
          </a:p>
        </p:txBody>
      </p:sp>
    </p:spTree>
    <p:extLst>
      <p:ext uri="{BB962C8B-B14F-4D97-AF65-F5344CB8AC3E}">
        <p14:creationId xmlns:p14="http://schemas.microsoft.com/office/powerpoint/2010/main" xmlns="" val="3466432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805863" cy="6858000"/>
            <a:chOff x="0" y="0"/>
            <a:chExt cx="5547" cy="4320"/>
          </a:xfrm>
        </p:grpSpPr>
        <p:grpSp>
          <p:nvGrpSpPr>
            <p:cNvPr id="3" name="Group 3"/>
            <p:cNvGrpSpPr>
              <a:grpSpLocks/>
            </p:cNvGrpSpPr>
            <p:nvPr userDrawn="1"/>
          </p:nvGrpSpPr>
          <p:grpSpPr bwMode="auto">
            <a:xfrm rot="-215207">
              <a:off x="3690" y="234"/>
              <a:ext cx="1857" cy="3625"/>
              <a:chOff x="3010" y="778"/>
              <a:chExt cx="1857" cy="3625"/>
            </a:xfrm>
          </p:grpSpPr>
          <p:sp>
            <p:nvSpPr>
              <p:cNvPr id="46084" name="Freeform 4"/>
              <p:cNvSpPr>
                <a:spLocks/>
              </p:cNvSpPr>
              <p:nvPr userDrawn="1"/>
            </p:nvSpPr>
            <p:spPr bwMode="ltGray">
              <a:xfrm rot="12185230" flipV="1">
                <a:off x="3534" y="778"/>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endParaRPr lang="tr-TR"/>
              </a:p>
            </p:txBody>
          </p:sp>
          <p:sp>
            <p:nvSpPr>
              <p:cNvPr id="46085" name="Freeform 5"/>
              <p:cNvSpPr>
                <a:spLocks/>
              </p:cNvSpPr>
              <p:nvPr userDrawn="1"/>
            </p:nvSpPr>
            <p:spPr bwMode="ltGray">
              <a:xfrm rot="12185230" flipV="1">
                <a:off x="4029" y="1802"/>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endParaRPr lang="tr-TR"/>
              </a:p>
            </p:txBody>
          </p:sp>
          <p:sp>
            <p:nvSpPr>
              <p:cNvPr id="46086" name="Freeform 6"/>
              <p:cNvSpPr>
                <a:spLocks/>
              </p:cNvSpPr>
              <p:nvPr userDrawn="1"/>
            </p:nvSpPr>
            <p:spPr bwMode="ltGray">
              <a:xfrm rot="12185230" flipV="1">
                <a:off x="3639" y="2167"/>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endParaRPr lang="tr-TR"/>
              </a:p>
            </p:txBody>
          </p:sp>
          <p:sp>
            <p:nvSpPr>
              <p:cNvPr id="46087" name="Freeform 7"/>
              <p:cNvSpPr>
                <a:spLocks/>
              </p:cNvSpPr>
              <p:nvPr userDrawn="1"/>
            </p:nvSpPr>
            <p:spPr bwMode="ltGray">
              <a:xfrm rot="12185230" flipV="1">
                <a:off x="3979" y="977"/>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endParaRPr lang="tr-TR"/>
              </a:p>
            </p:txBody>
          </p:sp>
          <p:sp>
            <p:nvSpPr>
              <p:cNvPr id="46088" name="Freeform 8"/>
              <p:cNvSpPr>
                <a:spLocks/>
              </p:cNvSpPr>
              <p:nvPr userDrawn="1"/>
            </p:nvSpPr>
            <p:spPr bwMode="ltGray">
              <a:xfrm rot="12185230" flipV="1">
                <a:off x="3845" y="2207"/>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endParaRPr lang="tr-TR"/>
              </a:p>
            </p:txBody>
          </p:sp>
          <p:sp>
            <p:nvSpPr>
              <p:cNvPr id="46089" name="Freeform 9"/>
              <p:cNvSpPr>
                <a:spLocks/>
              </p:cNvSpPr>
              <p:nvPr userDrawn="1"/>
            </p:nvSpPr>
            <p:spPr bwMode="ltGray">
              <a:xfrm rot="12185230" flipV="1">
                <a:off x="3895" y="1325"/>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endParaRPr lang="tr-TR"/>
              </a:p>
            </p:txBody>
          </p:sp>
          <p:sp>
            <p:nvSpPr>
              <p:cNvPr id="46090" name="Freeform 10"/>
              <p:cNvSpPr>
                <a:spLocks/>
              </p:cNvSpPr>
              <p:nvPr userDrawn="1"/>
            </p:nvSpPr>
            <p:spPr bwMode="ltGray">
              <a:xfrm rot="12185230" flipV="1">
                <a:off x="3010" y="2344"/>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endParaRPr lang="tr-TR"/>
              </a:p>
            </p:txBody>
          </p:sp>
        </p:grpSp>
        <p:sp>
          <p:nvSpPr>
            <p:cNvPr id="46091" name="Freeform 11"/>
            <p:cNvSpPr>
              <a:spLocks/>
            </p:cNvSpPr>
            <p:nvPr userDrawn="1"/>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endParaRPr lang="tr-TR"/>
            </a:p>
          </p:txBody>
        </p:sp>
        <p:sp>
          <p:nvSpPr>
            <p:cNvPr id="46092" name="Freeform 12"/>
            <p:cNvSpPr>
              <a:spLocks/>
            </p:cNvSpPr>
            <p:nvPr userDrawn="1"/>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endParaRPr lang="tr-TR"/>
            </a:p>
          </p:txBody>
        </p:sp>
        <p:sp>
          <p:nvSpPr>
            <p:cNvPr id="46093" name="Freeform 13"/>
            <p:cNvSpPr>
              <a:spLocks/>
            </p:cNvSpPr>
            <p:nvPr userDrawn="1"/>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endParaRPr lang="tr-TR"/>
            </a:p>
          </p:txBody>
        </p:sp>
        <p:sp>
          <p:nvSpPr>
            <p:cNvPr id="46094" name="Freeform 14"/>
            <p:cNvSpPr>
              <a:spLocks/>
            </p:cNvSpPr>
            <p:nvPr userDrawn="1"/>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endParaRPr lang="tr-TR"/>
            </a:p>
          </p:txBody>
        </p:sp>
        <p:sp>
          <p:nvSpPr>
            <p:cNvPr id="46095" name="Freeform 15"/>
            <p:cNvSpPr>
              <a:spLocks/>
            </p:cNvSpPr>
            <p:nvPr userDrawn="1"/>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endParaRPr lang="tr-TR"/>
            </a:p>
          </p:txBody>
        </p:sp>
        <p:sp>
          <p:nvSpPr>
            <p:cNvPr id="46096" name="Freeform 16"/>
            <p:cNvSpPr>
              <a:spLocks/>
            </p:cNvSpPr>
            <p:nvPr userDrawn="1"/>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endParaRPr lang="tr-TR"/>
            </a:p>
          </p:txBody>
        </p:sp>
        <p:grpSp>
          <p:nvGrpSpPr>
            <p:cNvPr id="4" name="Group 17"/>
            <p:cNvGrpSpPr>
              <a:grpSpLocks/>
            </p:cNvGrpSpPr>
            <p:nvPr userDrawn="1"/>
          </p:nvGrpSpPr>
          <p:grpSpPr bwMode="auto">
            <a:xfrm rot="3220060">
              <a:off x="2631" y="754"/>
              <a:ext cx="569" cy="637"/>
              <a:chOff x="1727" y="866"/>
              <a:chExt cx="129" cy="157"/>
            </a:xfrm>
          </p:grpSpPr>
          <p:sp>
            <p:nvSpPr>
              <p:cNvPr id="46098" name="Freeform 1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6099" name="Freeform 1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6100" name="Freeform 2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grpSp>
          <p:nvGrpSpPr>
            <p:cNvPr id="5" name="Group 21"/>
            <p:cNvGrpSpPr>
              <a:grpSpLocks/>
            </p:cNvGrpSpPr>
            <p:nvPr userDrawn="1"/>
          </p:nvGrpSpPr>
          <p:grpSpPr bwMode="auto">
            <a:xfrm rot="-6691250">
              <a:off x="3637" y="132"/>
              <a:ext cx="356" cy="607"/>
              <a:chOff x="1727" y="866"/>
              <a:chExt cx="129" cy="157"/>
            </a:xfrm>
          </p:grpSpPr>
          <p:sp>
            <p:nvSpPr>
              <p:cNvPr id="46102" name="Freeform 22"/>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6103" name="Freeform 23"/>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6104" name="Freeform 24"/>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grpSp>
          <p:nvGrpSpPr>
            <p:cNvPr id="6" name="Group 25"/>
            <p:cNvGrpSpPr>
              <a:grpSpLocks/>
            </p:cNvGrpSpPr>
            <p:nvPr userDrawn="1"/>
          </p:nvGrpSpPr>
          <p:grpSpPr bwMode="auto">
            <a:xfrm rot="-13075160">
              <a:off x="668" y="3321"/>
              <a:ext cx="501" cy="502"/>
              <a:chOff x="1727" y="866"/>
              <a:chExt cx="129" cy="157"/>
            </a:xfrm>
          </p:grpSpPr>
          <p:sp>
            <p:nvSpPr>
              <p:cNvPr id="46106" name="Freeform 26"/>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6107" name="Freeform 27"/>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6108" name="Freeform 28"/>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grpSp>
          <p:nvGrpSpPr>
            <p:cNvPr id="7" name="Group 29"/>
            <p:cNvGrpSpPr>
              <a:grpSpLocks/>
            </p:cNvGrpSpPr>
            <p:nvPr userDrawn="1"/>
          </p:nvGrpSpPr>
          <p:grpSpPr bwMode="auto">
            <a:xfrm rot="4106450" flipH="1">
              <a:off x="393" y="262"/>
              <a:ext cx="709" cy="892"/>
              <a:chOff x="1727" y="866"/>
              <a:chExt cx="129" cy="157"/>
            </a:xfrm>
          </p:grpSpPr>
          <p:sp>
            <p:nvSpPr>
              <p:cNvPr id="46110" name="Freeform 3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6111" name="Freeform 3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6112" name="Freeform 3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grpSp>
          <p:nvGrpSpPr>
            <p:cNvPr id="8" name="Group 33"/>
            <p:cNvGrpSpPr>
              <a:grpSpLocks/>
            </p:cNvGrpSpPr>
            <p:nvPr userDrawn="1"/>
          </p:nvGrpSpPr>
          <p:grpSpPr bwMode="auto">
            <a:xfrm rot="10015322" flipH="1">
              <a:off x="4625" y="2382"/>
              <a:ext cx="709" cy="892"/>
              <a:chOff x="1727" y="866"/>
              <a:chExt cx="129" cy="157"/>
            </a:xfrm>
          </p:grpSpPr>
          <p:sp>
            <p:nvSpPr>
              <p:cNvPr id="46114" name="Freeform 3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6115" name="Freeform 3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6116" name="Freeform 3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sp>
          <p:nvSpPr>
            <p:cNvPr id="46117" name="Freeform 37"/>
            <p:cNvSpPr>
              <a:spLocks/>
            </p:cNvSpPr>
            <p:nvPr userDrawn="1"/>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endParaRPr lang="tr-TR"/>
            </a:p>
          </p:txBody>
        </p:sp>
        <p:sp>
          <p:nvSpPr>
            <p:cNvPr id="46118" name="Freeform 38"/>
            <p:cNvSpPr>
              <a:spLocks/>
            </p:cNvSpPr>
            <p:nvPr userDrawn="1"/>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tr-TR"/>
            </a:p>
          </p:txBody>
        </p:sp>
        <p:sp>
          <p:nvSpPr>
            <p:cNvPr id="46119" name="Freeform 39"/>
            <p:cNvSpPr>
              <a:spLocks/>
            </p:cNvSpPr>
            <p:nvPr userDrawn="1"/>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tr-TR"/>
            </a:p>
          </p:txBody>
        </p:sp>
        <p:sp>
          <p:nvSpPr>
            <p:cNvPr id="46120" name="Freeform 40"/>
            <p:cNvSpPr>
              <a:spLocks/>
            </p:cNvSpPr>
            <p:nvPr userDrawn="1"/>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tr-TR"/>
            </a:p>
          </p:txBody>
        </p:sp>
        <p:sp>
          <p:nvSpPr>
            <p:cNvPr id="46121" name="Freeform 41"/>
            <p:cNvSpPr>
              <a:spLocks/>
            </p:cNvSpPr>
            <p:nvPr userDrawn="1"/>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endParaRPr lang="tr-TR"/>
            </a:p>
          </p:txBody>
        </p:sp>
        <p:sp>
          <p:nvSpPr>
            <p:cNvPr id="46122" name="Freeform 42"/>
            <p:cNvSpPr>
              <a:spLocks/>
            </p:cNvSpPr>
            <p:nvPr userDrawn="1"/>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endParaRPr lang="tr-TR"/>
            </a:p>
          </p:txBody>
        </p:sp>
        <p:sp>
          <p:nvSpPr>
            <p:cNvPr id="46123" name="Freeform 43"/>
            <p:cNvSpPr>
              <a:spLocks/>
            </p:cNvSpPr>
            <p:nvPr userDrawn="1"/>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endParaRPr lang="tr-TR"/>
            </a:p>
          </p:txBody>
        </p:sp>
      </p:grpSp>
      <p:sp>
        <p:nvSpPr>
          <p:cNvPr id="46124" name="Rectangle 44"/>
          <p:cNvSpPr>
            <a:spLocks noGrp="1" noChangeArrowheads="1"/>
          </p:cNvSpPr>
          <p:nvPr>
            <p:ph type="dt" sz="half" idx="2"/>
          </p:nvPr>
        </p:nvSpPr>
        <p:spPr>
          <a:xfrm>
            <a:off x="457200" y="6248400"/>
            <a:ext cx="2133600" cy="457200"/>
          </a:xfrm>
        </p:spPr>
        <p:txBody>
          <a:bodyPr/>
          <a:lstStyle>
            <a:lvl1pPr>
              <a:defRPr/>
            </a:lvl1pPr>
          </a:lstStyle>
          <a:p>
            <a:fld id="{D9F75050-0E15-4C5B-92B0-66D068882F1F}" type="datetimeFigureOut">
              <a:rPr lang="tr-TR" smtClean="0"/>
              <a:pPr/>
              <a:t>14.9.2020</a:t>
            </a:fld>
            <a:endParaRPr lang="tr-TR"/>
          </a:p>
        </p:txBody>
      </p:sp>
      <p:sp>
        <p:nvSpPr>
          <p:cNvPr id="46125" name="Rectangle 45"/>
          <p:cNvSpPr>
            <a:spLocks noGrp="1" noChangeArrowheads="1"/>
          </p:cNvSpPr>
          <p:nvPr>
            <p:ph type="ftr" sz="quarter" idx="3"/>
          </p:nvPr>
        </p:nvSpPr>
        <p:spPr/>
        <p:txBody>
          <a:bodyPr/>
          <a:lstStyle>
            <a:lvl1pPr>
              <a:defRPr/>
            </a:lvl1pPr>
          </a:lstStyle>
          <a:p>
            <a:endParaRPr lang="tr-TR"/>
          </a:p>
        </p:txBody>
      </p:sp>
      <p:sp>
        <p:nvSpPr>
          <p:cNvPr id="46126" name="Rectangle 46"/>
          <p:cNvSpPr>
            <a:spLocks noGrp="1" noChangeArrowheads="1"/>
          </p:cNvSpPr>
          <p:nvPr>
            <p:ph type="sldNum" sz="quarter" idx="4"/>
          </p:nvPr>
        </p:nvSpPr>
        <p:spPr/>
        <p:txBody>
          <a:bodyPr/>
          <a:lstStyle>
            <a:lvl1pPr>
              <a:defRPr/>
            </a:lvl1pPr>
          </a:lstStyle>
          <a:p>
            <a:fld id="{B1DEFA8C-F947-479F-BE07-76B6B3F80BF1}" type="slidenum">
              <a:rPr lang="tr-TR" smtClean="0"/>
              <a:pPr/>
              <a:t>‹#›</a:t>
            </a:fld>
            <a:endParaRPr lang="tr-TR"/>
          </a:p>
        </p:txBody>
      </p:sp>
      <p:sp>
        <p:nvSpPr>
          <p:cNvPr id="46127" name="Rectangle 47"/>
          <p:cNvSpPr>
            <a:spLocks noGrp="1" noChangeArrowheads="1"/>
          </p:cNvSpPr>
          <p:nvPr>
            <p:ph type="ctrTitle"/>
          </p:nvPr>
        </p:nvSpPr>
        <p:spPr>
          <a:xfrm>
            <a:off x="2455863" y="596900"/>
            <a:ext cx="6192837" cy="3581400"/>
          </a:xfrm>
        </p:spPr>
        <p:txBody>
          <a:bodyPr/>
          <a:lstStyle>
            <a:lvl1pPr>
              <a:defRPr sz="5200" b="1"/>
            </a:lvl1pPr>
          </a:lstStyle>
          <a:p>
            <a:r>
              <a:rPr lang="tr-TR"/>
              <a:t>Asıl başlık stili için tıklatın</a:t>
            </a:r>
          </a:p>
        </p:txBody>
      </p:sp>
      <p:sp>
        <p:nvSpPr>
          <p:cNvPr id="46128"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tr-TR"/>
              <a:t>Asıl alt başlık stilini düzenlemek için tıklatın</a:t>
            </a:r>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6225" y="103188"/>
            <a:ext cx="2060575" cy="59531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42913" y="103188"/>
            <a:ext cx="6030912" cy="59531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lvl1pPr>
              <a:defRPr/>
            </a:lvl1pPr>
          </a:lstStyle>
          <a:p>
            <a:fld id="{D9F75050-0E15-4C5B-92B0-66D068882F1F}" type="datetimeFigureOut">
              <a:rPr lang="tr-TR" smtClean="0"/>
              <a:pPr/>
              <a:t>14.9.2020</a:t>
            </a:fld>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B1DEFA8C-F947-479F-BE07-76B6B3F80BF1}" type="slidenum">
              <a:rPr lang="tr-TR" smtClean="0"/>
              <a:pPr/>
              <a:t>‹#›</a:t>
            </a:fld>
            <a:endParaRPr lang="tr-TR"/>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7938" y="0"/>
            <a:ext cx="2833688" cy="6856413"/>
            <a:chOff x="-5" y="0"/>
            <a:chExt cx="1785" cy="4319"/>
          </a:xfrm>
        </p:grpSpPr>
        <p:sp>
          <p:nvSpPr>
            <p:cNvPr id="45059" name="Freeform 3"/>
            <p:cNvSpPr>
              <a:spLocks/>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headEnd/>
              <a:tailEnd/>
            </a:ln>
            <a:effectLst/>
          </p:spPr>
          <p:txBody>
            <a:bodyPr/>
            <a:lstStyle/>
            <a:p>
              <a:endParaRPr lang="tr-TR"/>
            </a:p>
          </p:txBody>
        </p:sp>
        <p:grpSp>
          <p:nvGrpSpPr>
            <p:cNvPr id="3" name="Group 4"/>
            <p:cNvGrpSpPr>
              <a:grpSpLocks/>
            </p:cNvGrpSpPr>
            <p:nvPr/>
          </p:nvGrpSpPr>
          <p:grpSpPr bwMode="auto">
            <a:xfrm rot="14964908" flipH="1">
              <a:off x="104" y="2441"/>
              <a:ext cx="452" cy="444"/>
              <a:chOff x="1727" y="866"/>
              <a:chExt cx="129" cy="157"/>
            </a:xfrm>
          </p:grpSpPr>
          <p:sp>
            <p:nvSpPr>
              <p:cNvPr id="45061" name="Freeform 5"/>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5062" name="Freeform 6"/>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5063" name="Freeform 7"/>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sp>
          <p:nvSpPr>
            <p:cNvPr id="45064" name="Freeform 8"/>
            <p:cNvSpPr>
              <a:spLocks/>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headEnd/>
              <a:tailEnd/>
            </a:ln>
            <a:effectLst/>
          </p:spPr>
          <p:txBody>
            <a:bodyPr/>
            <a:lstStyle/>
            <a:p>
              <a:endParaRPr lang="tr-TR"/>
            </a:p>
          </p:txBody>
        </p:sp>
        <p:grpSp>
          <p:nvGrpSpPr>
            <p:cNvPr id="4" name="Group 9"/>
            <p:cNvGrpSpPr>
              <a:grpSpLocks/>
            </p:cNvGrpSpPr>
            <p:nvPr/>
          </p:nvGrpSpPr>
          <p:grpSpPr bwMode="auto">
            <a:xfrm rot="416244">
              <a:off x="9" y="1746"/>
              <a:ext cx="1771" cy="1741"/>
              <a:chOff x="41" y="2787"/>
              <a:chExt cx="902" cy="833"/>
            </a:xfrm>
          </p:grpSpPr>
          <p:sp>
            <p:nvSpPr>
              <p:cNvPr id="45066" name="Freeform 10"/>
              <p:cNvSpPr>
                <a:spLocks/>
              </p:cNvSpPr>
              <p:nvPr userDrawn="1"/>
            </p:nvSpPr>
            <p:spPr bwMode="ltGray">
              <a:xfrm rot="373331" flipH="1">
                <a:off x="125" y="2787"/>
                <a:ext cx="313" cy="30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endParaRPr lang="tr-TR"/>
              </a:p>
            </p:txBody>
          </p:sp>
          <p:sp>
            <p:nvSpPr>
              <p:cNvPr id="45067" name="Freeform 11"/>
              <p:cNvSpPr>
                <a:spLocks/>
              </p:cNvSpPr>
              <p:nvPr userDrawn="1"/>
            </p:nvSpPr>
            <p:spPr bwMode="ltGray">
              <a:xfrm rot="373331" flipH="1">
                <a:off x="41" y="2843"/>
                <a:ext cx="262" cy="308"/>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endParaRPr lang="tr-TR"/>
              </a:p>
            </p:txBody>
          </p:sp>
          <p:sp>
            <p:nvSpPr>
              <p:cNvPr id="45068" name="Freeform 12"/>
              <p:cNvSpPr>
                <a:spLocks/>
              </p:cNvSpPr>
              <p:nvPr userDrawn="1"/>
            </p:nvSpPr>
            <p:spPr bwMode="ltGray">
              <a:xfrm rot="373331" flipH="1">
                <a:off x="121" y="2907"/>
                <a:ext cx="93" cy="15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endParaRPr lang="tr-TR"/>
              </a:p>
            </p:txBody>
          </p:sp>
          <p:sp>
            <p:nvSpPr>
              <p:cNvPr id="45069" name="Freeform 13"/>
              <p:cNvSpPr>
                <a:spLocks/>
              </p:cNvSpPr>
              <p:nvPr userDrawn="1"/>
            </p:nvSpPr>
            <p:spPr bwMode="ltGray">
              <a:xfrm rot="373331" flipH="1">
                <a:off x="313" y="3110"/>
                <a:ext cx="85" cy="93"/>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endParaRPr lang="tr-TR"/>
              </a:p>
            </p:txBody>
          </p:sp>
          <p:sp>
            <p:nvSpPr>
              <p:cNvPr id="45070" name="Freeform 14"/>
              <p:cNvSpPr>
                <a:spLocks/>
              </p:cNvSpPr>
              <p:nvPr userDrawn="1"/>
            </p:nvSpPr>
            <p:spPr bwMode="ltGray">
              <a:xfrm rot="373331" flipH="1">
                <a:off x="289" y="3135"/>
                <a:ext cx="21" cy="5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endParaRPr lang="tr-TR"/>
              </a:p>
            </p:txBody>
          </p:sp>
          <p:grpSp>
            <p:nvGrpSpPr>
              <p:cNvPr id="5" name="Group 15"/>
              <p:cNvGrpSpPr>
                <a:grpSpLocks/>
              </p:cNvGrpSpPr>
              <p:nvPr userDrawn="1"/>
            </p:nvGrpSpPr>
            <p:grpSpPr bwMode="auto">
              <a:xfrm rot="10886446" flipH="1">
                <a:off x="335" y="3251"/>
                <a:ext cx="608" cy="369"/>
                <a:chOff x="-366" y="1704"/>
                <a:chExt cx="608" cy="369"/>
              </a:xfrm>
            </p:grpSpPr>
            <p:sp>
              <p:nvSpPr>
                <p:cNvPr id="45072" name="Freeform 16"/>
                <p:cNvSpPr>
                  <a:spLocks/>
                </p:cNvSpPr>
                <p:nvPr userDrawn="1"/>
              </p:nvSpPr>
              <p:spPr bwMode="ltGray">
                <a:xfrm rot="4200091">
                  <a:off x="-243" y="1807"/>
                  <a:ext cx="143" cy="390"/>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endParaRPr lang="tr-TR"/>
                </a:p>
              </p:txBody>
            </p:sp>
            <p:sp>
              <p:nvSpPr>
                <p:cNvPr id="45073" name="Freeform 17"/>
                <p:cNvSpPr>
                  <a:spLocks/>
                </p:cNvSpPr>
                <p:nvPr userDrawn="1"/>
              </p:nvSpPr>
              <p:spPr bwMode="ltGray">
                <a:xfrm rot="4200091">
                  <a:off x="124" y="1761"/>
                  <a:ext cx="33" cy="160"/>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endParaRPr lang="tr-TR"/>
                </a:p>
              </p:txBody>
            </p:sp>
            <p:sp>
              <p:nvSpPr>
                <p:cNvPr id="45074" name="Freeform 18"/>
                <p:cNvSpPr>
                  <a:spLocks/>
                </p:cNvSpPr>
                <p:nvPr userDrawn="1"/>
              </p:nvSpPr>
              <p:spPr bwMode="ltGray">
                <a:xfrm rot="4200091">
                  <a:off x="199" y="1720"/>
                  <a:ext cx="60" cy="27"/>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endParaRPr lang="tr-TR"/>
                </a:p>
              </p:txBody>
            </p:sp>
          </p:grpSp>
        </p:grpSp>
        <p:grpSp>
          <p:nvGrpSpPr>
            <p:cNvPr id="6" name="Group 19"/>
            <p:cNvGrpSpPr>
              <a:grpSpLocks/>
            </p:cNvGrpSpPr>
            <p:nvPr/>
          </p:nvGrpSpPr>
          <p:grpSpPr bwMode="auto">
            <a:xfrm rot="-15351438">
              <a:off x="343" y="3854"/>
              <a:ext cx="392" cy="424"/>
              <a:chOff x="1727" y="866"/>
              <a:chExt cx="129" cy="157"/>
            </a:xfrm>
          </p:grpSpPr>
          <p:sp>
            <p:nvSpPr>
              <p:cNvPr id="45076" name="Freeform 2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5077" name="Freeform 2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5078" name="Freeform 2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grpSp>
          <p:nvGrpSpPr>
            <p:cNvPr id="7" name="Group 23"/>
            <p:cNvGrpSpPr>
              <a:grpSpLocks/>
            </p:cNvGrpSpPr>
            <p:nvPr/>
          </p:nvGrpSpPr>
          <p:grpSpPr bwMode="auto">
            <a:xfrm rot="5003157">
              <a:off x="249" y="1102"/>
              <a:ext cx="412" cy="500"/>
              <a:chOff x="1727" y="866"/>
              <a:chExt cx="129" cy="157"/>
            </a:xfrm>
          </p:grpSpPr>
          <p:sp>
            <p:nvSpPr>
              <p:cNvPr id="45080" name="Freeform 2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5081" name="Freeform 2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5082" name="Freeform 2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grpSp>
          <p:nvGrpSpPr>
            <p:cNvPr id="8" name="Group 27"/>
            <p:cNvGrpSpPr>
              <a:grpSpLocks/>
            </p:cNvGrpSpPr>
            <p:nvPr/>
          </p:nvGrpSpPr>
          <p:grpSpPr bwMode="auto">
            <a:xfrm>
              <a:off x="815" y="0"/>
              <a:ext cx="345" cy="367"/>
              <a:chOff x="1727" y="866"/>
              <a:chExt cx="129" cy="157"/>
            </a:xfrm>
          </p:grpSpPr>
          <p:sp>
            <p:nvSpPr>
              <p:cNvPr id="45084" name="Freeform 2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tr-TR"/>
              </a:p>
            </p:txBody>
          </p:sp>
          <p:sp>
            <p:nvSpPr>
              <p:cNvPr id="45085" name="Freeform 2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tr-TR"/>
              </a:p>
            </p:txBody>
          </p:sp>
          <p:sp>
            <p:nvSpPr>
              <p:cNvPr id="45086" name="Freeform 3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tr-TR"/>
              </a:p>
            </p:txBody>
          </p:sp>
        </p:grpSp>
        <p:sp>
          <p:nvSpPr>
            <p:cNvPr id="45087" name="Freeform 31"/>
            <p:cNvSpPr>
              <a:spLocks/>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headEnd/>
              <a:tailEnd/>
            </a:ln>
            <a:effectLst/>
          </p:spPr>
          <p:txBody>
            <a:bodyPr/>
            <a:lstStyle/>
            <a:p>
              <a:endParaRPr lang="tr-TR"/>
            </a:p>
          </p:txBody>
        </p:sp>
        <p:sp>
          <p:nvSpPr>
            <p:cNvPr id="45088" name="Freeform 32"/>
            <p:cNvSpPr>
              <a:spLocks/>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endParaRPr lang="tr-TR"/>
            </a:p>
          </p:txBody>
        </p:sp>
        <p:sp>
          <p:nvSpPr>
            <p:cNvPr id="45089" name="Freeform 33"/>
            <p:cNvSpPr>
              <a:spLocks/>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endParaRPr lang="tr-TR"/>
            </a:p>
          </p:txBody>
        </p:sp>
        <p:sp>
          <p:nvSpPr>
            <p:cNvPr id="45090" name="Freeform 34"/>
            <p:cNvSpPr>
              <a:spLocks/>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endParaRPr lang="tr-TR"/>
            </a:p>
          </p:txBody>
        </p:sp>
        <p:sp>
          <p:nvSpPr>
            <p:cNvPr id="45091" name="Freeform 35"/>
            <p:cNvSpPr>
              <a:spLocks/>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endParaRPr lang="tr-TR"/>
            </a:p>
          </p:txBody>
        </p:sp>
        <p:sp>
          <p:nvSpPr>
            <p:cNvPr id="45092" name="Freeform 36"/>
            <p:cNvSpPr>
              <a:spLocks/>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endParaRPr lang="tr-TR"/>
            </a:p>
          </p:txBody>
        </p:sp>
        <p:sp>
          <p:nvSpPr>
            <p:cNvPr id="45093" name="Freeform 37"/>
            <p:cNvSpPr>
              <a:spLocks/>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endParaRPr lang="tr-TR"/>
            </a:p>
          </p:txBody>
        </p:sp>
        <p:sp>
          <p:nvSpPr>
            <p:cNvPr id="45094" name="Freeform 38"/>
            <p:cNvSpPr>
              <a:spLocks/>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tr-TR"/>
            </a:p>
          </p:txBody>
        </p:sp>
        <p:sp>
          <p:nvSpPr>
            <p:cNvPr id="45095" name="Freeform 39"/>
            <p:cNvSpPr>
              <a:spLocks/>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tr-TR"/>
            </a:p>
          </p:txBody>
        </p:sp>
        <p:sp>
          <p:nvSpPr>
            <p:cNvPr id="45096" name="Freeform 40"/>
            <p:cNvSpPr>
              <a:spLocks/>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endParaRPr lang="tr-TR"/>
            </a:p>
          </p:txBody>
        </p:sp>
        <p:sp>
          <p:nvSpPr>
            <p:cNvPr id="45097" name="Freeform 41"/>
            <p:cNvSpPr>
              <a:spLocks/>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tr-TR"/>
            </a:p>
          </p:txBody>
        </p:sp>
        <p:sp>
          <p:nvSpPr>
            <p:cNvPr id="45098" name="Freeform 42"/>
            <p:cNvSpPr>
              <a:spLocks/>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endParaRPr lang="tr-TR"/>
            </a:p>
          </p:txBody>
        </p:sp>
        <p:sp>
          <p:nvSpPr>
            <p:cNvPr id="45099" name="Freeform 43"/>
            <p:cNvSpPr>
              <a:spLocks/>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endParaRPr lang="tr-TR"/>
            </a:p>
          </p:txBody>
        </p:sp>
        <p:sp>
          <p:nvSpPr>
            <p:cNvPr id="45100" name="Freeform 44"/>
            <p:cNvSpPr>
              <a:spLocks/>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endParaRPr lang="tr-TR"/>
            </a:p>
          </p:txBody>
        </p:sp>
      </p:grpSp>
      <p:sp>
        <p:nvSpPr>
          <p:cNvPr id="45101"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tr-TR"/>
              <a:t>Asıl başlık stili için tıklatın</a:t>
            </a:r>
          </a:p>
        </p:txBody>
      </p:sp>
      <p:sp>
        <p:nvSpPr>
          <p:cNvPr id="45102"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5103"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fld id="{D9F75050-0E15-4C5B-92B0-66D068882F1F}" type="datetimeFigureOut">
              <a:rPr lang="tr-TR" smtClean="0"/>
              <a:pPr/>
              <a:t>14.9.2020</a:t>
            </a:fld>
            <a:endParaRPr lang="tr-TR"/>
          </a:p>
        </p:txBody>
      </p:sp>
      <p:sp>
        <p:nvSpPr>
          <p:cNvPr id="45104" name="Rectangle 48"/>
          <p:cNvSpPr>
            <a:spLocks noGrp="1" noChangeArrowheads="1"/>
          </p:cNvSpPr>
          <p:nvPr>
            <p:ph type="ftr" sz="quarter" idx="3"/>
          </p:nvPr>
        </p:nvSpPr>
        <p:spPr bwMode="auto">
          <a:xfrm>
            <a:off x="6096000" y="152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tr-TR"/>
          </a:p>
        </p:txBody>
      </p:sp>
      <p:sp>
        <p:nvSpPr>
          <p:cNvPr id="45105"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wipe dir="r"/>
  </p:transition>
  <p:txStyles>
    <p:titleStyle>
      <a:lvl1pPr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eaLnBrk="1" fontAlgn="base" hangingPunct="1">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xmlns="" id="{1CFC488F-49D7-40EF-85DE-57D09F44682B}"/>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403648" y="1916832"/>
            <a:ext cx="6552728" cy="4104456"/>
          </a:xfrm>
        </p:spPr>
      </p:pic>
      <p:pic>
        <p:nvPicPr>
          <p:cNvPr id="7" name="Resim 6">
            <a:extLst>
              <a:ext uri="{FF2B5EF4-FFF2-40B4-BE49-F238E27FC236}">
                <a16:creationId xmlns:a16="http://schemas.microsoft.com/office/drawing/2014/main" xmlns="" id="{2C297403-F6A0-47AB-9193-B621EAF1FBF4}"/>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79512" y="116632"/>
            <a:ext cx="1956591" cy="1296145"/>
          </a:xfrm>
          <a:prstGeom prst="rect">
            <a:avLst/>
          </a:prstGeom>
        </p:spPr>
      </p:pic>
      <p:sp>
        <p:nvSpPr>
          <p:cNvPr id="8" name="Dikdörtgen 7">
            <a:extLst>
              <a:ext uri="{FF2B5EF4-FFF2-40B4-BE49-F238E27FC236}">
                <a16:creationId xmlns:a16="http://schemas.microsoft.com/office/drawing/2014/main" xmlns="" id="{CADD2CC3-99D5-4131-99A9-76C670546201}"/>
              </a:ext>
            </a:extLst>
          </p:cNvPr>
          <p:cNvSpPr/>
          <p:nvPr/>
        </p:nvSpPr>
        <p:spPr>
          <a:xfrm>
            <a:off x="2157340" y="544324"/>
            <a:ext cx="5045343" cy="584775"/>
          </a:xfrm>
          <a:prstGeom prst="rect">
            <a:avLst/>
          </a:prstGeom>
          <a:noFill/>
        </p:spPr>
        <p:txBody>
          <a:bodyPr wrap="square" lIns="91440" tIns="45720" rIns="91440" bIns="45720">
            <a:spAutoFit/>
          </a:bodyPr>
          <a:lstStyle/>
          <a:p>
            <a:pPr algn="ctr"/>
            <a:r>
              <a:rPr lang="tr-TR" sz="1600" b="1" i="1" dirty="0">
                <a:ln w="0"/>
                <a:effectLst>
                  <a:outerShdw blurRad="38100" dist="19050" dir="2700000" algn="tl" rotWithShape="0">
                    <a:schemeClr val="dk1">
                      <a:alpha val="40000"/>
                    </a:schemeClr>
                  </a:outerShdw>
                </a:effectLst>
              </a:rPr>
              <a:t>YENİMAHALLE ŞEHİT ALİ TONGA </a:t>
            </a:r>
          </a:p>
          <a:p>
            <a:pPr algn="ctr"/>
            <a:r>
              <a:rPr lang="tr-TR" sz="1600" b="1" i="1" dirty="0">
                <a:ln w="0"/>
                <a:effectLst>
                  <a:outerShdw blurRad="38100" dist="19050" dir="2700000" algn="tl" rotWithShape="0">
                    <a:schemeClr val="dk1">
                      <a:alpha val="40000"/>
                    </a:schemeClr>
                  </a:outerShdw>
                </a:effectLst>
              </a:rPr>
              <a:t>MESLEKİ VE TEKNİK ANADOLU LİSESİ</a:t>
            </a:r>
            <a:endParaRPr lang="tr-TR" sz="1600" b="1" i="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1076656880"/>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8E4E3CB-C71B-46F2-A063-13713A954264}"/>
              </a:ext>
            </a:extLst>
          </p:cNvPr>
          <p:cNvSpPr>
            <a:spLocks noGrp="1"/>
          </p:cNvSpPr>
          <p:nvPr>
            <p:ph type="title"/>
          </p:nvPr>
        </p:nvSpPr>
        <p:spPr/>
        <p:txBody>
          <a:bodyPr/>
          <a:lstStyle/>
          <a:p>
            <a:r>
              <a:rPr lang="da-DK" sz="4400" b="1" dirty="0">
                <a:effectLst/>
                <a:latin typeface="Calibri" pitchFamily="34" charset="0"/>
                <a:cs typeface="Calibri" pitchFamily="34" charset="0"/>
              </a:rPr>
              <a:t>ÇOCUK GELIŞIMI BÖLÜMÜNDE ALINAN </a:t>
            </a:r>
            <a:r>
              <a:rPr lang="tr-TR" b="1" dirty="0">
                <a:effectLst/>
                <a:latin typeface="Calibri" pitchFamily="34" charset="0"/>
                <a:cs typeface="Calibri" pitchFamily="34" charset="0"/>
              </a:rPr>
              <a:t>10</a:t>
            </a:r>
            <a:r>
              <a:rPr lang="tr-TR" sz="4400" b="1" dirty="0">
                <a:effectLst/>
                <a:latin typeface="Calibri" pitchFamily="34" charset="0"/>
                <a:cs typeface="Calibri" pitchFamily="34" charset="0"/>
              </a:rPr>
              <a:t>. SINIF </a:t>
            </a:r>
            <a:r>
              <a:rPr lang="da-DK" sz="4400" b="1" dirty="0">
                <a:effectLst/>
                <a:latin typeface="Calibri" pitchFamily="34" charset="0"/>
                <a:cs typeface="Calibri" pitchFamily="34" charset="0"/>
              </a:rPr>
              <a:t>DERSLER</a:t>
            </a:r>
            <a:r>
              <a:rPr lang="tr-TR" sz="4400" b="1" dirty="0">
                <a:effectLst/>
                <a:latin typeface="Calibri" pitchFamily="34" charset="0"/>
                <a:cs typeface="Calibri" pitchFamily="34" charset="0"/>
              </a:rPr>
              <a:t>İ</a:t>
            </a:r>
            <a:endParaRPr lang="tr-TR" dirty="0"/>
          </a:p>
        </p:txBody>
      </p:sp>
      <p:sp>
        <p:nvSpPr>
          <p:cNvPr id="3" name="İçerik Yer Tutucusu 2">
            <a:extLst>
              <a:ext uri="{FF2B5EF4-FFF2-40B4-BE49-F238E27FC236}">
                <a16:creationId xmlns:a16="http://schemas.microsoft.com/office/drawing/2014/main" xmlns="" id="{5CFD81A4-167C-49C2-9D6C-AD99D7182759}"/>
              </a:ext>
            </a:extLst>
          </p:cNvPr>
          <p:cNvSpPr>
            <a:spLocks noGrp="1"/>
          </p:cNvSpPr>
          <p:nvPr>
            <p:ph idx="1"/>
          </p:nvPr>
        </p:nvSpPr>
        <p:spPr/>
        <p:txBody>
          <a:bodyPr/>
          <a:lstStyle/>
          <a:p>
            <a:r>
              <a:rPr lang="tr-TR" dirty="0"/>
              <a:t>ÇOCUK GELİŞİMİ</a:t>
            </a:r>
          </a:p>
          <a:p>
            <a:r>
              <a:rPr lang="tr-TR" dirty="0"/>
              <a:t>ERKEN ÇOCUKLUK VE ÖZEL EĞİTİMDE ÖZBAKIM</a:t>
            </a:r>
          </a:p>
          <a:p>
            <a:r>
              <a:rPr lang="tr-TR" dirty="0"/>
              <a:t>OYUN VE OYUNCAK ATÖLYESİ</a:t>
            </a:r>
          </a:p>
          <a:p>
            <a:r>
              <a:rPr lang="tr-TR" dirty="0"/>
              <a:t>SEÇMELİ DERS</a:t>
            </a:r>
          </a:p>
        </p:txBody>
      </p:sp>
    </p:spTree>
    <p:extLst>
      <p:ext uri="{BB962C8B-B14F-4D97-AF65-F5344CB8AC3E}">
        <p14:creationId xmlns:p14="http://schemas.microsoft.com/office/powerpoint/2010/main" xmlns="" val="3575804435"/>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546D390-33F4-495C-8A15-A775153FC084}"/>
              </a:ext>
            </a:extLst>
          </p:cNvPr>
          <p:cNvSpPr>
            <a:spLocks noGrp="1"/>
          </p:cNvSpPr>
          <p:nvPr>
            <p:ph type="title"/>
          </p:nvPr>
        </p:nvSpPr>
        <p:spPr/>
        <p:txBody>
          <a:bodyPr/>
          <a:lstStyle/>
          <a:p>
            <a:r>
              <a:rPr lang="da-DK" sz="4400" b="1" dirty="0">
                <a:effectLst/>
                <a:latin typeface="Calibri" pitchFamily="34" charset="0"/>
                <a:cs typeface="Calibri" pitchFamily="34" charset="0"/>
              </a:rPr>
              <a:t>ÇOCUK GELIŞIMI BÖLÜMÜNDE ALINAN </a:t>
            </a:r>
            <a:r>
              <a:rPr lang="tr-TR" b="1" dirty="0">
                <a:effectLst/>
                <a:latin typeface="Calibri" pitchFamily="34" charset="0"/>
                <a:cs typeface="Calibri" pitchFamily="34" charset="0"/>
              </a:rPr>
              <a:t>11</a:t>
            </a:r>
            <a:r>
              <a:rPr lang="tr-TR" sz="4400" b="1" dirty="0">
                <a:effectLst/>
                <a:latin typeface="Calibri" pitchFamily="34" charset="0"/>
                <a:cs typeface="Calibri" pitchFamily="34" charset="0"/>
              </a:rPr>
              <a:t>. SINIF </a:t>
            </a:r>
            <a:r>
              <a:rPr lang="da-DK" sz="4400" b="1" dirty="0">
                <a:effectLst/>
                <a:latin typeface="Calibri" pitchFamily="34" charset="0"/>
                <a:cs typeface="Calibri" pitchFamily="34" charset="0"/>
              </a:rPr>
              <a:t>DERSLER</a:t>
            </a:r>
            <a:r>
              <a:rPr lang="tr-TR" sz="4400" b="1" dirty="0">
                <a:effectLst/>
                <a:latin typeface="Calibri" pitchFamily="34" charset="0"/>
                <a:cs typeface="Calibri" pitchFamily="34" charset="0"/>
              </a:rPr>
              <a:t>İ</a:t>
            </a:r>
            <a:endParaRPr lang="tr-TR" dirty="0"/>
          </a:p>
        </p:txBody>
      </p:sp>
      <p:sp>
        <p:nvSpPr>
          <p:cNvPr id="3" name="İçerik Yer Tutucusu 2">
            <a:extLst>
              <a:ext uri="{FF2B5EF4-FFF2-40B4-BE49-F238E27FC236}">
                <a16:creationId xmlns:a16="http://schemas.microsoft.com/office/drawing/2014/main" xmlns="" id="{8797EAE2-8F56-4C41-A452-0BEE315B243E}"/>
              </a:ext>
            </a:extLst>
          </p:cNvPr>
          <p:cNvSpPr>
            <a:spLocks noGrp="1"/>
          </p:cNvSpPr>
          <p:nvPr>
            <p:ph idx="1"/>
          </p:nvPr>
        </p:nvSpPr>
        <p:spPr/>
        <p:txBody>
          <a:bodyPr/>
          <a:lstStyle/>
          <a:p>
            <a:r>
              <a:rPr lang="tr-TR" dirty="0"/>
              <a:t>YETERSİZLİK TÜRLERİ VE KAYNAŞTIRMA</a:t>
            </a:r>
          </a:p>
          <a:p>
            <a:r>
              <a:rPr lang="tr-TR"/>
              <a:t>ERKEN ÇOCUKLUK VE ÖZEL EĞİTİMDE </a:t>
            </a:r>
            <a:r>
              <a:rPr lang="tr-TR" dirty="0"/>
              <a:t>PROGRAM</a:t>
            </a:r>
          </a:p>
          <a:p>
            <a:r>
              <a:rPr lang="tr-TR" dirty="0"/>
              <a:t>SEÇMELİ DERS</a:t>
            </a:r>
          </a:p>
          <a:p>
            <a:endParaRPr lang="tr-TR" dirty="0"/>
          </a:p>
        </p:txBody>
      </p:sp>
    </p:spTree>
    <p:extLst>
      <p:ext uri="{BB962C8B-B14F-4D97-AF65-F5344CB8AC3E}">
        <p14:creationId xmlns:p14="http://schemas.microsoft.com/office/powerpoint/2010/main" xmlns="" val="3328222615"/>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4648591-3F7F-4792-B058-7FCCA82A1F17}"/>
              </a:ext>
            </a:extLst>
          </p:cNvPr>
          <p:cNvSpPr>
            <a:spLocks noGrp="1"/>
          </p:cNvSpPr>
          <p:nvPr>
            <p:ph type="title"/>
          </p:nvPr>
        </p:nvSpPr>
        <p:spPr/>
        <p:txBody>
          <a:bodyPr/>
          <a:lstStyle/>
          <a:p>
            <a:r>
              <a:rPr lang="da-DK" sz="4400" b="1" dirty="0">
                <a:effectLst/>
                <a:latin typeface="Calibri" pitchFamily="34" charset="0"/>
                <a:cs typeface="Calibri" pitchFamily="34" charset="0"/>
              </a:rPr>
              <a:t>ÇOCUK GELIŞIMI BÖLÜMÜNDE ALINAN </a:t>
            </a:r>
            <a:r>
              <a:rPr lang="tr-TR" b="1" dirty="0">
                <a:effectLst/>
                <a:latin typeface="Calibri" pitchFamily="34" charset="0"/>
                <a:cs typeface="Calibri" pitchFamily="34" charset="0"/>
              </a:rPr>
              <a:t>12</a:t>
            </a:r>
            <a:r>
              <a:rPr lang="tr-TR" sz="4400" b="1" dirty="0">
                <a:effectLst/>
                <a:latin typeface="Calibri" pitchFamily="34" charset="0"/>
                <a:cs typeface="Calibri" pitchFamily="34" charset="0"/>
              </a:rPr>
              <a:t>. SINIF </a:t>
            </a:r>
            <a:r>
              <a:rPr lang="da-DK" sz="4400" b="1" dirty="0">
                <a:effectLst/>
                <a:latin typeface="Calibri" pitchFamily="34" charset="0"/>
                <a:cs typeface="Calibri" pitchFamily="34" charset="0"/>
              </a:rPr>
              <a:t>DERSLER</a:t>
            </a:r>
            <a:r>
              <a:rPr lang="tr-TR" sz="4400" b="1" dirty="0">
                <a:effectLst/>
                <a:latin typeface="Calibri" pitchFamily="34" charset="0"/>
                <a:cs typeface="Calibri" pitchFamily="34" charset="0"/>
              </a:rPr>
              <a:t>İ</a:t>
            </a:r>
            <a:endParaRPr lang="tr-TR" dirty="0"/>
          </a:p>
        </p:txBody>
      </p:sp>
      <p:sp>
        <p:nvSpPr>
          <p:cNvPr id="3" name="İçerik Yer Tutucusu 2">
            <a:extLst>
              <a:ext uri="{FF2B5EF4-FFF2-40B4-BE49-F238E27FC236}">
                <a16:creationId xmlns:a16="http://schemas.microsoft.com/office/drawing/2014/main" xmlns="" id="{86242D3C-3EB7-4DAC-A216-10C4285E0A94}"/>
              </a:ext>
            </a:extLst>
          </p:cNvPr>
          <p:cNvSpPr>
            <a:spLocks noGrp="1"/>
          </p:cNvSpPr>
          <p:nvPr>
            <p:ph idx="1"/>
          </p:nvPr>
        </p:nvSpPr>
        <p:spPr/>
        <p:txBody>
          <a:bodyPr/>
          <a:lstStyle/>
          <a:p>
            <a:r>
              <a:rPr lang="tr-TR" dirty="0"/>
              <a:t>İŞLETMELERDE BECERİ EĞİTİMİ</a:t>
            </a:r>
          </a:p>
          <a:p>
            <a:r>
              <a:rPr lang="tr-TR" dirty="0"/>
              <a:t>SEÇMELİ DERS </a:t>
            </a:r>
          </a:p>
        </p:txBody>
      </p:sp>
    </p:spTree>
    <p:extLst>
      <p:ext uri="{BB962C8B-B14F-4D97-AF65-F5344CB8AC3E}">
        <p14:creationId xmlns:p14="http://schemas.microsoft.com/office/powerpoint/2010/main" xmlns="" val="1425470041"/>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BC1F662-F097-48B6-B211-96842C1FA9EA}"/>
              </a:ext>
            </a:extLst>
          </p:cNvPr>
          <p:cNvSpPr>
            <a:spLocks noGrp="1"/>
          </p:cNvSpPr>
          <p:nvPr>
            <p:ph type="title"/>
          </p:nvPr>
        </p:nvSpPr>
        <p:spPr/>
        <p:txBody>
          <a:bodyPr/>
          <a:lstStyle/>
          <a:p>
            <a:r>
              <a:rPr lang="tr-TR" dirty="0"/>
              <a:t>SEÇMELİ ALAN DERSLERİ:</a:t>
            </a:r>
          </a:p>
        </p:txBody>
      </p:sp>
      <p:sp>
        <p:nvSpPr>
          <p:cNvPr id="3" name="İçerik Yer Tutucusu 2">
            <a:extLst>
              <a:ext uri="{FF2B5EF4-FFF2-40B4-BE49-F238E27FC236}">
                <a16:creationId xmlns:a16="http://schemas.microsoft.com/office/drawing/2014/main" xmlns="" id="{0204DFD7-B677-4B7B-99FC-62F3A469D1C1}"/>
              </a:ext>
            </a:extLst>
          </p:cNvPr>
          <p:cNvSpPr>
            <a:spLocks noGrp="1"/>
          </p:cNvSpPr>
          <p:nvPr>
            <p:ph idx="1"/>
          </p:nvPr>
        </p:nvSpPr>
        <p:spPr/>
        <p:txBody>
          <a:bodyPr/>
          <a:lstStyle/>
          <a:p>
            <a:r>
              <a:rPr lang="tr-TR" dirty="0"/>
              <a:t>ÇOCUK EDEBİYATI MASAL ANLATIMI</a:t>
            </a:r>
          </a:p>
          <a:p>
            <a:r>
              <a:rPr lang="tr-TR" dirty="0"/>
              <a:t>ÇOCUK AKTİVİTELERİ</a:t>
            </a:r>
          </a:p>
          <a:p>
            <a:r>
              <a:rPr lang="tr-TR" dirty="0"/>
              <a:t>KOSTÜM VE SAHNE MAKYAJI</a:t>
            </a:r>
          </a:p>
          <a:p>
            <a:r>
              <a:rPr lang="tr-TR" dirty="0"/>
              <a:t>SOSYAL DESTEK HİZMETLERİ</a:t>
            </a:r>
          </a:p>
          <a:p>
            <a:r>
              <a:rPr lang="tr-TR" dirty="0"/>
              <a:t>ÇOCUKLARA İLK YARDIM</a:t>
            </a:r>
          </a:p>
          <a:p>
            <a:r>
              <a:rPr lang="tr-TR" dirty="0"/>
              <a:t>SANAT VE OYUN I</a:t>
            </a:r>
          </a:p>
          <a:p>
            <a:r>
              <a:rPr lang="tr-TR" dirty="0"/>
              <a:t>SANAT VE OYUN II</a:t>
            </a:r>
          </a:p>
          <a:p>
            <a:endParaRPr lang="tr-TR" dirty="0"/>
          </a:p>
        </p:txBody>
      </p:sp>
      <p:pic>
        <p:nvPicPr>
          <p:cNvPr id="5" name="Resim 4">
            <a:extLst>
              <a:ext uri="{FF2B5EF4-FFF2-40B4-BE49-F238E27FC236}">
                <a16:creationId xmlns:a16="http://schemas.microsoft.com/office/drawing/2014/main" xmlns="" id="{673C3D14-29C7-4E1F-806E-0FEE3E440C3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48064" y="4581128"/>
            <a:ext cx="3384376" cy="1967880"/>
          </a:xfrm>
          <a:prstGeom prst="rect">
            <a:avLst/>
          </a:prstGeom>
        </p:spPr>
      </p:pic>
    </p:spTree>
    <p:extLst>
      <p:ext uri="{BB962C8B-B14F-4D97-AF65-F5344CB8AC3E}">
        <p14:creationId xmlns:p14="http://schemas.microsoft.com/office/powerpoint/2010/main" xmlns="" val="2275188980"/>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E89C60E-AED6-4381-A8B7-209DAA60815E}"/>
              </a:ext>
            </a:extLst>
          </p:cNvPr>
          <p:cNvSpPr>
            <a:spLocks noGrp="1"/>
          </p:cNvSpPr>
          <p:nvPr>
            <p:ph type="title"/>
          </p:nvPr>
        </p:nvSpPr>
        <p:spPr/>
        <p:txBody>
          <a:bodyPr/>
          <a:lstStyle/>
          <a:p>
            <a:r>
              <a:rPr lang="tr-TR" dirty="0"/>
              <a:t>SERTİFİKA DERSLERİ:</a:t>
            </a:r>
          </a:p>
        </p:txBody>
      </p:sp>
      <p:sp>
        <p:nvSpPr>
          <p:cNvPr id="3" name="İçerik Yer Tutucusu 2">
            <a:extLst>
              <a:ext uri="{FF2B5EF4-FFF2-40B4-BE49-F238E27FC236}">
                <a16:creationId xmlns:a16="http://schemas.microsoft.com/office/drawing/2014/main" xmlns="" id="{197A5FF6-C53A-4C64-ACCB-17936E9AA902}"/>
              </a:ext>
            </a:extLst>
          </p:cNvPr>
          <p:cNvSpPr>
            <a:spLocks noGrp="1"/>
          </p:cNvSpPr>
          <p:nvPr>
            <p:ph idx="1"/>
          </p:nvPr>
        </p:nvSpPr>
        <p:spPr/>
        <p:txBody>
          <a:bodyPr/>
          <a:lstStyle/>
          <a:p>
            <a:endParaRPr lang="tr-TR" dirty="0"/>
          </a:p>
          <a:p>
            <a:endParaRPr lang="tr-TR" dirty="0"/>
          </a:p>
          <a:p>
            <a:r>
              <a:rPr lang="tr-TR" dirty="0"/>
              <a:t>PROGRAMLAMA</a:t>
            </a:r>
          </a:p>
          <a:p>
            <a:r>
              <a:rPr lang="tr-TR" dirty="0"/>
              <a:t> DİJİTAL TASARIM</a:t>
            </a:r>
          </a:p>
          <a:p>
            <a:r>
              <a:rPr lang="tr-TR" dirty="0"/>
              <a:t>SOSYAL MEDYA </a:t>
            </a:r>
          </a:p>
        </p:txBody>
      </p:sp>
    </p:spTree>
    <p:extLst>
      <p:ext uri="{BB962C8B-B14F-4D97-AF65-F5344CB8AC3E}">
        <p14:creationId xmlns:p14="http://schemas.microsoft.com/office/powerpoint/2010/main" xmlns="" val="369760793"/>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2204864"/>
            <a:ext cx="7965133" cy="3960440"/>
          </a:xfrm>
        </p:spPr>
        <p:txBody>
          <a:bodyPr/>
          <a:lstStyle/>
          <a:p>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
            </a:r>
            <a:br>
              <a:rPr lang="tr-TR" sz="4400" dirty="0">
                <a:effectLst/>
              </a:rPr>
            </a:br>
            <a:r>
              <a:rPr lang="tr-TR" sz="4400" dirty="0">
                <a:effectLst/>
              </a:rPr>
              <a:t>YENİMAHALLE ŞEHİT ALİ TONGA</a:t>
            </a:r>
            <a:br>
              <a:rPr lang="tr-TR" sz="4400" dirty="0">
                <a:effectLst/>
              </a:rPr>
            </a:br>
            <a:r>
              <a:rPr lang="tr-TR" sz="4400" dirty="0">
                <a:effectLst/>
              </a:rPr>
              <a:t> MESLEKİ VE TEKNİK ANADOLU LİSESİ ÇOCUK GELİŞİMİ VE EĞİTİMİ ALANI</a:t>
            </a:r>
            <a:br>
              <a:rPr lang="tr-TR" sz="4400" dirty="0">
                <a:effectLst/>
              </a:rPr>
            </a:br>
            <a:r>
              <a:rPr lang="tr-TR" sz="4400" dirty="0">
                <a:effectLst/>
              </a:rPr>
              <a:t/>
            </a:r>
            <a:br>
              <a:rPr lang="tr-TR" sz="4400" dirty="0">
                <a:effectLst/>
              </a:rPr>
            </a:br>
            <a:endParaRPr lang="tr-TR" sz="4400" dirty="0">
              <a:effectLst/>
            </a:endParaRPr>
          </a:p>
        </p:txBody>
      </p:sp>
      <p:pic>
        <p:nvPicPr>
          <p:cNvPr id="4" name="Resim 3">
            <a:extLst>
              <a:ext uri="{FF2B5EF4-FFF2-40B4-BE49-F238E27FC236}">
                <a16:creationId xmlns:a16="http://schemas.microsoft.com/office/drawing/2014/main" xmlns="" id="{8CA1CE66-7936-48C4-9172-4BACDF653B4A}"/>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30949"/>
            <a:ext cx="1956591" cy="1296145"/>
          </a:xfrm>
          <a:prstGeom prst="rect">
            <a:avLst/>
          </a:prstGeom>
        </p:spPr>
      </p:pic>
    </p:spTree>
  </p:cSld>
  <p:clrMapOvr>
    <a:masterClrMapping/>
  </p:clrMapOvr>
  <p:transition spd="med" advTm="5976">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346" y="404664"/>
            <a:ext cx="8243887" cy="1224136"/>
          </a:xfrm>
        </p:spPr>
        <p:txBody>
          <a:bodyPr/>
          <a:lstStyle/>
          <a:p>
            <a:r>
              <a:rPr lang="tr-TR" sz="2400" dirty="0"/>
              <a:t>YENİMAHALLE ŞEHİT ALİ TONGA MESLEKİ VE TEKNİK ANADOLU LİSESİ ÇOCUK GELİŞİMİ VE EĞİTİMİ ALAN ÖĞRETMENLERİ</a:t>
            </a:r>
          </a:p>
        </p:txBody>
      </p:sp>
      <p:sp>
        <p:nvSpPr>
          <p:cNvPr id="12" name="Dikdörtgen 11"/>
          <p:cNvSpPr/>
          <p:nvPr/>
        </p:nvSpPr>
        <p:spPr>
          <a:xfrm>
            <a:off x="2977653" y="3244334"/>
            <a:ext cx="2746475" cy="369332"/>
          </a:xfrm>
          <a:prstGeom prst="rect">
            <a:avLst/>
          </a:prstGeom>
        </p:spPr>
        <p:txBody>
          <a:bodyPr wrap="square">
            <a:spAutoFit/>
          </a:bodyPr>
          <a:lstStyle/>
          <a:p>
            <a:endParaRPr lang="tr-TR" dirty="0"/>
          </a:p>
        </p:txBody>
      </p:sp>
      <p:sp>
        <p:nvSpPr>
          <p:cNvPr id="13" name="Dikdörtgen 12"/>
          <p:cNvSpPr/>
          <p:nvPr/>
        </p:nvSpPr>
        <p:spPr>
          <a:xfrm>
            <a:off x="3130053" y="3396734"/>
            <a:ext cx="2746475" cy="369332"/>
          </a:xfrm>
          <a:prstGeom prst="rect">
            <a:avLst/>
          </a:prstGeom>
        </p:spPr>
        <p:txBody>
          <a:bodyPr wrap="square">
            <a:spAutoFit/>
          </a:bodyPr>
          <a:lstStyle/>
          <a:p>
            <a:endParaRPr lang="tr-TR" dirty="0"/>
          </a:p>
        </p:txBody>
      </p:sp>
      <p:sp>
        <p:nvSpPr>
          <p:cNvPr id="17" name="Metin kutusu 16"/>
          <p:cNvSpPr txBox="1"/>
          <p:nvPr/>
        </p:nvSpPr>
        <p:spPr>
          <a:xfrm>
            <a:off x="971600" y="1794292"/>
            <a:ext cx="8044269" cy="3647152"/>
          </a:xfrm>
          <a:prstGeom prst="rect">
            <a:avLst/>
          </a:prstGeom>
          <a:noFill/>
        </p:spPr>
        <p:txBody>
          <a:bodyPr wrap="square" rtlCol="0">
            <a:spAutoFit/>
          </a:bodyPr>
          <a:lstStyle/>
          <a:p>
            <a:r>
              <a:rPr lang="tr-TR" sz="1100" b="1" i="1" dirty="0"/>
              <a:t>       </a:t>
            </a:r>
          </a:p>
          <a:p>
            <a:r>
              <a:rPr lang="tr-TR" sz="1100" b="1" i="1" dirty="0"/>
              <a:t>ALAN ŞEFİ: DERYA ÖLMEZ</a:t>
            </a:r>
          </a:p>
          <a:p>
            <a:endParaRPr lang="tr-TR" sz="1100" b="1" i="1" dirty="0"/>
          </a:p>
          <a:p>
            <a:endParaRPr lang="tr-TR" sz="1100" b="1" i="1" dirty="0"/>
          </a:p>
          <a:p>
            <a:r>
              <a:rPr lang="tr-TR" sz="1100" b="1" i="1" dirty="0"/>
              <a:t>ALAN ÖĞRETMENLERİ: </a:t>
            </a:r>
          </a:p>
          <a:p>
            <a:endParaRPr lang="tr-TR" sz="1100" b="1" i="1" dirty="0"/>
          </a:p>
          <a:p>
            <a:r>
              <a:rPr lang="tr-TR" sz="1100" b="1" i="1" dirty="0"/>
              <a:t>BİRSEN AKYÜZ</a:t>
            </a:r>
          </a:p>
          <a:p>
            <a:endParaRPr lang="tr-TR" sz="1100" b="1" i="1" dirty="0"/>
          </a:p>
          <a:p>
            <a:r>
              <a:rPr lang="tr-TR" sz="1100" b="1" i="1" dirty="0"/>
              <a:t>YELİZ KILIÇ TAŞ</a:t>
            </a:r>
          </a:p>
          <a:p>
            <a:endParaRPr lang="tr-TR" sz="1100" b="1" i="1" dirty="0"/>
          </a:p>
          <a:p>
            <a:r>
              <a:rPr lang="tr-TR" sz="1100" b="1" i="1" dirty="0"/>
              <a:t>NURCAN GÜLER KÖKREK</a:t>
            </a:r>
          </a:p>
          <a:p>
            <a:endParaRPr lang="tr-TR" sz="1100" b="1" i="1" dirty="0"/>
          </a:p>
          <a:p>
            <a:r>
              <a:rPr lang="tr-TR" sz="1100" b="1" i="1" dirty="0"/>
              <a:t>NEVİN TOKSOY </a:t>
            </a:r>
          </a:p>
          <a:p>
            <a:endParaRPr lang="tr-TR" sz="1100" b="1" i="1" dirty="0"/>
          </a:p>
          <a:p>
            <a:r>
              <a:rPr lang="tr-TR" sz="1100" b="1" i="1" dirty="0"/>
              <a:t>GÜLŞAH SAVAT</a:t>
            </a:r>
          </a:p>
          <a:p>
            <a:endParaRPr lang="tr-TR" sz="1100" b="1" i="1" dirty="0"/>
          </a:p>
          <a:p>
            <a:r>
              <a:rPr lang="tr-TR" sz="1100" b="1" i="1" dirty="0"/>
              <a:t>ELİF İSTANBUL</a:t>
            </a:r>
          </a:p>
          <a:p>
            <a:endParaRPr lang="tr-TR" sz="1100" b="1" i="1" dirty="0"/>
          </a:p>
          <a:p>
            <a:r>
              <a:rPr lang="tr-TR" sz="1100" b="1" i="1" dirty="0"/>
              <a:t>BURCU ŞENCAN</a:t>
            </a:r>
          </a:p>
          <a:p>
            <a:endParaRPr lang="tr-TR" sz="1100" b="1" i="1" dirty="0"/>
          </a:p>
          <a:p>
            <a:endParaRPr lang="tr-TR" sz="1100" b="1" i="1" dirty="0"/>
          </a:p>
        </p:txBody>
      </p:sp>
    </p:spTree>
    <p:extLst>
      <p:ext uri="{BB962C8B-B14F-4D97-AF65-F5344CB8AC3E}">
        <p14:creationId xmlns:p14="http://schemas.microsoft.com/office/powerpoint/2010/main" xmlns="" val="722741524"/>
      </p:ext>
    </p:extLst>
  </p:cSld>
  <p:clrMapOvr>
    <a:masterClrMapping/>
  </p:clrMapOvr>
  <p:transition spd="med" advTm="5707">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2913" y="103188"/>
            <a:ext cx="8243887" cy="678359"/>
          </a:xfrm>
        </p:spPr>
        <p:txBody>
          <a:bodyPr>
            <a:noAutofit/>
          </a:bodyPr>
          <a:lstStyle/>
          <a:p>
            <a:r>
              <a:rPr lang="tr-TR" sz="3200" b="1" dirty="0">
                <a:effectLst/>
                <a:latin typeface="Calibri" pitchFamily="34" charset="0"/>
                <a:cs typeface="Calibri" pitchFamily="34" charset="0"/>
              </a:rPr>
              <a:t>ÇOCUK GELİŞİMİ NEDİR?</a:t>
            </a:r>
          </a:p>
        </p:txBody>
      </p:sp>
      <p:sp>
        <p:nvSpPr>
          <p:cNvPr id="3" name="2 İçerik Yer Tutucusu"/>
          <p:cNvSpPr>
            <a:spLocks noGrp="1"/>
          </p:cNvSpPr>
          <p:nvPr>
            <p:ph idx="1"/>
          </p:nvPr>
        </p:nvSpPr>
        <p:spPr>
          <a:xfrm>
            <a:off x="395536" y="1556792"/>
            <a:ext cx="8496944" cy="4525963"/>
          </a:xfrm>
        </p:spPr>
        <p:txBody>
          <a:bodyPr/>
          <a:lstStyle/>
          <a:p>
            <a:r>
              <a:rPr lang="tr-TR" sz="2400" dirty="0">
                <a:latin typeface="Calibri" pitchFamily="34" charset="0"/>
                <a:cs typeface="Calibri" pitchFamily="34" charset="0"/>
              </a:rPr>
              <a:t>Çocuk gelişimi, bir çocuğun büyüyüp değiştiği süreci tanımlayan bilim dalı. Çocuk gelişimi bölümü, çocuklarla doğrudan ilgilenir ve bu doğrultuda çocukların sağlığı, gelişimi ve eğitimi konusunda bilgili, yetkin ve alanında uzman kişiler yetiştirir. Bu bölümden mezun olan kişiler kariyerlerine Çocuk Gelişimi ve Eğitimcisi unvanı ile başlar.</a:t>
            </a:r>
            <a:r>
              <a:rPr lang="tr-TR" sz="2400" dirty="0">
                <a:solidFill>
                  <a:srgbClr val="FF0000"/>
                </a:solidFill>
                <a:latin typeface="Calibri" pitchFamily="34" charset="0"/>
                <a:cs typeface="Calibri" pitchFamily="34" charset="0"/>
              </a:rPr>
              <a:t> </a:t>
            </a:r>
          </a:p>
          <a:p>
            <a:r>
              <a:rPr lang="tr-TR" sz="2400" dirty="0">
                <a:solidFill>
                  <a:srgbClr val="FF0000"/>
                </a:solidFill>
                <a:latin typeface="Calibri" pitchFamily="34" charset="0"/>
                <a:cs typeface="Calibri" pitchFamily="34" charset="0"/>
              </a:rPr>
              <a:t>Çocuk Gelişimi bölümünü kimler okumalı?</a:t>
            </a:r>
          </a:p>
          <a:p>
            <a:pPr marL="0" indent="0">
              <a:buNone/>
            </a:pPr>
            <a:r>
              <a:rPr lang="tr-TR" sz="2400" dirty="0">
                <a:latin typeface="Calibri" pitchFamily="34" charset="0"/>
                <a:cs typeface="Calibri" pitchFamily="34" charset="0"/>
              </a:rPr>
              <a:t>Çocuk gelişimi bölümünü tercih etmek isteyen adaylarda bulunması gereken belli başlı özellikler bulunuyor. Bu bölümü tercih edecek adaylar, çocukların davranışlarını anlayabilmeli, onlarla vakit geçirmekten zevk almalı, sıkılmamalı ve özellikle de sabırlı ve şefkatli olmaları gerekiyor.</a:t>
            </a:r>
          </a:p>
        </p:txBody>
      </p:sp>
    </p:spTree>
  </p:cSld>
  <p:clrMapOvr>
    <a:masterClrMapping/>
  </p:clrMapOvr>
  <p:transition spd="slow" advTm="6919">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628800"/>
            <a:ext cx="8301608" cy="4464496"/>
          </a:xfrm>
        </p:spPr>
        <p:txBody>
          <a:bodyPr/>
          <a:lstStyle/>
          <a:p>
            <a:r>
              <a:rPr lang="tr-TR" sz="2800" dirty="0">
                <a:latin typeface="Calibri" pitchFamily="34" charset="0"/>
                <a:cs typeface="Calibri" pitchFamily="34" charset="0"/>
              </a:rPr>
              <a:t>-</a:t>
            </a:r>
            <a:r>
              <a:rPr lang="tr-TR" sz="2400" dirty="0">
                <a:latin typeface="Calibri" pitchFamily="34" charset="0"/>
                <a:cs typeface="Calibri" pitchFamily="34" charset="0"/>
              </a:rPr>
              <a:t>Çocukları sevme ve onlarla beraber olmaktan sıkılmaması</a:t>
            </a:r>
          </a:p>
          <a:p>
            <a:r>
              <a:rPr lang="tr-TR" sz="2400" dirty="0">
                <a:latin typeface="Calibri" pitchFamily="34" charset="0"/>
                <a:cs typeface="Calibri" pitchFamily="34" charset="0"/>
              </a:rPr>
              <a:t>-Çocukların duygularını anlayabilmesi</a:t>
            </a:r>
          </a:p>
          <a:p>
            <a:r>
              <a:rPr lang="tr-TR" sz="2400" dirty="0">
                <a:latin typeface="Calibri" pitchFamily="34" charset="0"/>
                <a:cs typeface="Calibri" pitchFamily="34" charset="0"/>
              </a:rPr>
              <a:t>-Hoşgörülü ve sabırlı olması, insanlarla iyi iletişim kurması</a:t>
            </a:r>
          </a:p>
          <a:p>
            <a:r>
              <a:rPr lang="tr-TR" sz="2400" dirty="0">
                <a:latin typeface="Calibri" pitchFamily="34" charset="0"/>
                <a:cs typeface="Calibri" pitchFamily="34" charset="0"/>
              </a:rPr>
              <a:t>-Gelişim psikolojisine ilgi duyması</a:t>
            </a:r>
          </a:p>
          <a:p>
            <a:r>
              <a:rPr lang="tr-TR" sz="2400" dirty="0">
                <a:latin typeface="Calibri" pitchFamily="34" charset="0"/>
                <a:cs typeface="Calibri" pitchFamily="34" charset="0"/>
              </a:rPr>
              <a:t>-Kendini geliştirme konusunda istekli ve yaratıcı olması gerekir.</a:t>
            </a:r>
          </a:p>
          <a:p>
            <a:r>
              <a:rPr lang="tr-TR" sz="2400" dirty="0">
                <a:latin typeface="Calibri" pitchFamily="34" charset="0"/>
                <a:cs typeface="Calibri" pitchFamily="34" charset="0"/>
              </a:rPr>
              <a:t>Üniversitelerin 4 yıllık lisans eğitimi veren Sağlık Bilimleri Fakültesi bünyesinde bulunan Çocuk Gelişimi bölümü aday öğrencilerin yoğun ilgi gösterdiği bölümler arasında. En çok tercih edilen bölümler arasında olan Çocuk Gelişimi bölümünü öğrenciler, eşit ağırlık puan türüyle tercih edebiliyor.</a:t>
            </a:r>
          </a:p>
        </p:txBody>
      </p:sp>
      <p:sp>
        <p:nvSpPr>
          <p:cNvPr id="2" name="Metin kutusu 1"/>
          <p:cNvSpPr txBox="1"/>
          <p:nvPr/>
        </p:nvSpPr>
        <p:spPr>
          <a:xfrm>
            <a:off x="1043608" y="620688"/>
            <a:ext cx="7848872" cy="1077218"/>
          </a:xfrm>
          <a:prstGeom prst="rect">
            <a:avLst/>
          </a:prstGeom>
          <a:noFill/>
        </p:spPr>
        <p:txBody>
          <a:bodyPr wrap="square" rtlCol="0">
            <a:spAutoFit/>
          </a:bodyPr>
          <a:lstStyle/>
          <a:p>
            <a:pPr algn="ctr"/>
            <a:r>
              <a:rPr lang="tr-TR" sz="3200" b="1" i="1" dirty="0"/>
              <a:t>MESLEĞİN GEREKTİRDİĞİ ÖZELLİKLER</a:t>
            </a:r>
          </a:p>
        </p:txBody>
      </p:sp>
    </p:spTree>
  </p:cSld>
  <p:clrMapOvr>
    <a:masterClrMapping/>
  </p:clrMapOvr>
  <p:transition spd="med" advTm="7965">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2913" y="103188"/>
            <a:ext cx="8243887" cy="589508"/>
          </a:xfrm>
        </p:spPr>
        <p:txBody>
          <a:bodyPr>
            <a:normAutofit/>
          </a:bodyPr>
          <a:lstStyle/>
          <a:p>
            <a:r>
              <a:rPr lang="tr-TR" sz="3600" i="1" dirty="0">
                <a:latin typeface="Calibri" pitchFamily="34" charset="0"/>
                <a:cs typeface="Calibri" pitchFamily="34" charset="0"/>
              </a:rPr>
              <a:t>EĞİTİM VE KARİYER İMKANLARI</a:t>
            </a:r>
            <a:endParaRPr lang="da-DK" sz="3600" b="1" dirty="0">
              <a:effectLst/>
              <a:latin typeface="Calibri" pitchFamily="34" charset="0"/>
              <a:cs typeface="Calibri" pitchFamily="34" charset="0"/>
            </a:endParaRPr>
          </a:p>
        </p:txBody>
      </p:sp>
      <p:sp>
        <p:nvSpPr>
          <p:cNvPr id="3" name="2 İçerik Yer Tutucusu"/>
          <p:cNvSpPr>
            <a:spLocks noGrp="1"/>
          </p:cNvSpPr>
          <p:nvPr>
            <p:ph idx="1"/>
          </p:nvPr>
        </p:nvSpPr>
        <p:spPr>
          <a:xfrm>
            <a:off x="457200" y="1052736"/>
            <a:ext cx="8229600" cy="3024336"/>
          </a:xfrm>
        </p:spPr>
        <p:txBody>
          <a:bodyPr/>
          <a:lstStyle/>
          <a:p>
            <a:pPr marL="457200" indent="-457200">
              <a:buFont typeface="+mj-lt"/>
              <a:buAutoNum type="arabicPeriod"/>
            </a:pPr>
            <a:r>
              <a:rPr lang="tr-TR" sz="2000" i="1" dirty="0">
                <a:latin typeface="Calibri" pitchFamily="34" charset="0"/>
                <a:cs typeface="Calibri" pitchFamily="34" charset="0"/>
              </a:rPr>
              <a:t>Çocuk Gelişimi Ve Eğitimi Öğretmenliği</a:t>
            </a:r>
          </a:p>
          <a:p>
            <a:pPr marL="457200" indent="-457200">
              <a:buFont typeface="+mj-lt"/>
              <a:buAutoNum type="arabicPeriod"/>
            </a:pPr>
            <a:r>
              <a:rPr lang="tr-TR" sz="2000" i="1" dirty="0">
                <a:latin typeface="Calibri" pitchFamily="34" charset="0"/>
                <a:cs typeface="Calibri" pitchFamily="34" charset="0"/>
              </a:rPr>
              <a:t>Okul Öncesi Eğitim Öğretmenliği</a:t>
            </a:r>
          </a:p>
          <a:p>
            <a:pPr marL="457200" indent="-457200">
              <a:buFont typeface="+mj-lt"/>
              <a:buAutoNum type="arabicPeriod"/>
            </a:pPr>
            <a:r>
              <a:rPr lang="tr-TR" sz="2000" i="1" dirty="0">
                <a:latin typeface="Calibri" pitchFamily="34" charset="0"/>
                <a:cs typeface="Calibri" pitchFamily="34" charset="0"/>
              </a:rPr>
              <a:t>İşitme Engelliler Öğretmenliği</a:t>
            </a:r>
          </a:p>
          <a:p>
            <a:pPr marL="457200" indent="-457200">
              <a:buFont typeface="+mj-lt"/>
              <a:buAutoNum type="arabicPeriod"/>
            </a:pPr>
            <a:r>
              <a:rPr lang="tr-TR" sz="2000" i="1" dirty="0">
                <a:latin typeface="Calibri" pitchFamily="34" charset="0"/>
                <a:cs typeface="Calibri" pitchFamily="34" charset="0"/>
              </a:rPr>
              <a:t>Zihinsel Engelliler Öğretmenliği</a:t>
            </a:r>
          </a:p>
          <a:p>
            <a:pPr marL="457200" indent="-457200">
              <a:buFont typeface="+mj-lt"/>
              <a:buAutoNum type="arabicPeriod"/>
            </a:pPr>
            <a:r>
              <a:rPr lang="tr-TR" sz="2000" i="1" dirty="0">
                <a:latin typeface="Calibri" pitchFamily="34" charset="0"/>
                <a:cs typeface="Calibri" pitchFamily="34" charset="0"/>
              </a:rPr>
              <a:t>Görme Engelliler Öğretmenliği</a:t>
            </a:r>
          </a:p>
          <a:p>
            <a:pPr marL="457200" indent="-457200">
              <a:buFont typeface="+mj-lt"/>
              <a:buAutoNum type="arabicPeriod"/>
            </a:pPr>
            <a:r>
              <a:rPr lang="tr-TR" sz="2000" i="1" dirty="0">
                <a:latin typeface="Calibri" pitchFamily="34" charset="0"/>
                <a:cs typeface="Calibri" pitchFamily="34" charset="0"/>
              </a:rPr>
              <a:t>Üstün Zekalılar Ve Özel Yetenekliler Öğretmenliği</a:t>
            </a:r>
          </a:p>
          <a:p>
            <a:pPr marL="457200" indent="-457200">
              <a:buFont typeface="+mj-lt"/>
              <a:buAutoNum type="arabicPeriod"/>
            </a:pPr>
            <a:r>
              <a:rPr lang="tr-TR" sz="2000" i="1" dirty="0">
                <a:latin typeface="Calibri" pitchFamily="34" charset="0"/>
                <a:cs typeface="Calibri" pitchFamily="34" charset="0"/>
              </a:rPr>
              <a:t>Özel Eğitim  Öğretmenliği</a:t>
            </a:r>
          </a:p>
          <a:p>
            <a:pPr marL="457200" indent="-457200">
              <a:buFont typeface="+mj-lt"/>
              <a:buAutoNum type="arabicPeriod"/>
            </a:pPr>
            <a:r>
              <a:rPr lang="tr-TR" sz="2000" i="1" dirty="0">
                <a:latin typeface="Calibri" pitchFamily="34" charset="0"/>
                <a:cs typeface="Calibri" pitchFamily="34" charset="0"/>
              </a:rPr>
              <a:t>Sosyal Hizmet Uzmanlığı</a:t>
            </a:r>
          </a:p>
          <a:p>
            <a:pPr marL="0" indent="0">
              <a:buNone/>
            </a:pPr>
            <a:r>
              <a:rPr lang="tr-TR" sz="2000" i="1" dirty="0">
                <a:latin typeface="Calibri" pitchFamily="34" charset="0"/>
                <a:cs typeface="Calibri" pitchFamily="34" charset="0"/>
              </a:rPr>
              <a:t> </a:t>
            </a:r>
          </a:p>
          <a:p>
            <a:pPr marL="0" indent="0">
              <a:buNone/>
            </a:pPr>
            <a:r>
              <a:rPr lang="tr-TR" sz="2400" b="1" i="1" u="sng" dirty="0">
                <a:latin typeface="Calibri" pitchFamily="34" charset="0"/>
                <a:cs typeface="Calibri" pitchFamily="34" charset="0"/>
              </a:rPr>
              <a:t>AYRICA;</a:t>
            </a:r>
          </a:p>
          <a:p>
            <a:pPr marL="0" indent="0">
              <a:buNone/>
            </a:pPr>
            <a:r>
              <a:rPr lang="tr-TR" sz="2000" i="1" dirty="0">
                <a:latin typeface="Calibri" pitchFamily="34" charset="0"/>
                <a:cs typeface="Calibri" pitchFamily="34" charset="0"/>
              </a:rPr>
              <a:t>Çocuk Gelişimi ve Sosyal Hizmetler  Ön Lisans Programına SINAVSIZ geçiş için başvurabilir, gereken koşullara sahip oldukları taktirde yerleştirilebilirler. </a:t>
            </a:r>
          </a:p>
          <a:p>
            <a:pPr marL="0" indent="0">
              <a:buNone/>
            </a:pPr>
            <a:endParaRPr lang="tr-TR" sz="2000" i="1" dirty="0">
              <a:latin typeface="Calibri" pitchFamily="34" charset="0"/>
              <a:cs typeface="Calibri" pitchFamily="34" charset="0"/>
            </a:endParaRPr>
          </a:p>
          <a:p>
            <a:pPr marL="0" indent="0">
              <a:buNone/>
            </a:pPr>
            <a:r>
              <a:rPr lang="tr-TR" sz="2000" i="1" dirty="0">
                <a:latin typeface="Calibri" pitchFamily="34" charset="0"/>
                <a:cs typeface="Calibri" pitchFamily="34" charset="0"/>
              </a:rPr>
              <a:t> </a:t>
            </a:r>
          </a:p>
          <a:p>
            <a:endParaRPr lang="tr-TR" sz="2000" i="1" dirty="0">
              <a:latin typeface="Calibri" pitchFamily="34" charset="0"/>
              <a:cs typeface="Calibri" pitchFamily="34" charset="0"/>
            </a:endParaRPr>
          </a:p>
          <a:p>
            <a:endParaRPr lang="tr-TR" sz="2000" i="1" dirty="0">
              <a:latin typeface="Calibri" pitchFamily="34" charset="0"/>
              <a:cs typeface="Calibri" pitchFamily="34" charset="0"/>
            </a:endParaRPr>
          </a:p>
          <a:p>
            <a:pPr marL="0" indent="0">
              <a:buNone/>
            </a:pPr>
            <a:endParaRPr lang="tr-TR" sz="2000" i="1" dirty="0">
              <a:latin typeface="Calibri" pitchFamily="34" charset="0"/>
              <a:cs typeface="Calibri" pitchFamily="34" charset="0"/>
            </a:endParaRPr>
          </a:p>
          <a:p>
            <a:pPr marL="0" indent="0">
              <a:buNone/>
            </a:pPr>
            <a:endParaRPr lang="tr-TR" sz="2000" i="1" dirty="0">
              <a:latin typeface="Calibri" pitchFamily="34" charset="0"/>
              <a:cs typeface="Calibri" pitchFamily="34" charset="0"/>
            </a:endParaRPr>
          </a:p>
        </p:txBody>
      </p:sp>
      <p:sp>
        <p:nvSpPr>
          <p:cNvPr id="6" name="Metin kutusu 5"/>
          <p:cNvSpPr txBox="1"/>
          <p:nvPr/>
        </p:nvSpPr>
        <p:spPr>
          <a:xfrm>
            <a:off x="2195736" y="692696"/>
            <a:ext cx="6552728" cy="677108"/>
          </a:xfrm>
          <a:prstGeom prst="rect">
            <a:avLst/>
          </a:prstGeom>
          <a:noFill/>
        </p:spPr>
        <p:txBody>
          <a:bodyPr wrap="square" rtlCol="0">
            <a:spAutoFit/>
          </a:bodyPr>
          <a:lstStyle/>
          <a:p>
            <a:r>
              <a:rPr lang="tr-TR" sz="2000" b="1" i="1" u="sng" dirty="0">
                <a:latin typeface="Calibri" pitchFamily="34" charset="0"/>
                <a:cs typeface="Calibri" pitchFamily="34" charset="0"/>
              </a:rPr>
              <a:t>4  YILLIK EĞİTİM VEREN FAKÜLTELER</a:t>
            </a:r>
          </a:p>
          <a:p>
            <a:endParaRPr lang="tr-TR" dirty="0"/>
          </a:p>
        </p:txBody>
      </p:sp>
    </p:spTree>
  </p:cSld>
  <p:clrMapOvr>
    <a:masterClrMapping/>
  </p:clrMapOvr>
  <p:transition spd="med" advTm="8591">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2913" y="332656"/>
            <a:ext cx="8243887" cy="864096"/>
          </a:xfrm>
        </p:spPr>
        <p:txBody>
          <a:bodyPr>
            <a:normAutofit/>
          </a:bodyPr>
          <a:lstStyle/>
          <a:p>
            <a:r>
              <a:rPr lang="tr-TR" sz="3600" i="1" dirty="0">
                <a:latin typeface="Calibri" pitchFamily="34" charset="0"/>
                <a:cs typeface="Calibri" pitchFamily="34" charset="0"/>
              </a:rPr>
              <a:t>İŞ BULMA İMKANLARI</a:t>
            </a:r>
            <a:endParaRPr lang="da-DK" sz="3600" b="1" dirty="0">
              <a:effectLst/>
              <a:latin typeface="Calibri" pitchFamily="34" charset="0"/>
              <a:cs typeface="Calibri" pitchFamily="34" charset="0"/>
            </a:endParaRPr>
          </a:p>
        </p:txBody>
      </p:sp>
      <p:sp>
        <p:nvSpPr>
          <p:cNvPr id="3" name="2 İçerik Yer Tutucusu"/>
          <p:cNvSpPr>
            <a:spLocks noGrp="1"/>
          </p:cNvSpPr>
          <p:nvPr>
            <p:ph idx="1"/>
          </p:nvPr>
        </p:nvSpPr>
        <p:spPr>
          <a:xfrm>
            <a:off x="457200" y="1568742"/>
            <a:ext cx="8229600" cy="5100618"/>
          </a:xfrm>
        </p:spPr>
        <p:txBody>
          <a:bodyPr/>
          <a:lstStyle/>
          <a:p>
            <a:pPr marL="457200" indent="-457200">
              <a:buFont typeface="+mj-lt"/>
              <a:buAutoNum type="arabicPeriod"/>
            </a:pPr>
            <a:r>
              <a:rPr lang="tr-TR" sz="2400" i="1" dirty="0">
                <a:latin typeface="Calibri" pitchFamily="34" charset="0"/>
                <a:cs typeface="Calibri" pitchFamily="34" charset="0"/>
              </a:rPr>
              <a:t>Kamu kuruluşlarına bağlı kreşlerin , özel yuva ve anaokullarının, gündüz bakım evlerinin artmasıyla birlikte çalışma alanı gelişen bir meslektir… Çocuk Esirgeme Kurumlarında bakıcı anne olarak çalışabilirler. Ayrıca, Kreş, Yuva, Anaokulu, Ana sınıfı ve Çocuk Kulüplerinde öğretmen yardımcısı olarak görev yapılabilmektedir.</a:t>
            </a:r>
          </a:p>
          <a:p>
            <a:pPr marL="457200" indent="-457200">
              <a:buFont typeface="+mj-lt"/>
              <a:buAutoNum type="arabicPeriod"/>
            </a:pPr>
            <a:r>
              <a:rPr lang="tr-TR" sz="2400" i="1" dirty="0">
                <a:latin typeface="Calibri" pitchFamily="34" charset="0"/>
                <a:cs typeface="Calibri" pitchFamily="34" charset="0"/>
              </a:rPr>
              <a:t> Kaldı ki, Özel kreşlerde çalışan çocuk bakıcılarının Kız Meslek Lisesi Çocuk Gelişimi ve Eğitimi Bölümünü bitirmiş olma şartı aranmaktadır</a:t>
            </a:r>
          </a:p>
          <a:p>
            <a:pPr marL="457200" indent="-457200">
              <a:buFont typeface="+mj-lt"/>
              <a:buAutoNum type="arabicPeriod"/>
            </a:pPr>
            <a:r>
              <a:rPr lang="tr-TR" sz="2400" i="1" dirty="0">
                <a:latin typeface="Calibri" pitchFamily="34" charset="0"/>
                <a:cs typeface="Calibri" pitchFamily="34" charset="0"/>
              </a:rPr>
              <a:t>Özel rehabilitasyon merkezlerinde  öğretmen yardımcısı olarak görev yapılabilmektedir.</a:t>
            </a:r>
          </a:p>
          <a:p>
            <a:endParaRPr lang="tr-TR" sz="2800" i="1" dirty="0">
              <a:latin typeface="Calibri" pitchFamily="34" charset="0"/>
              <a:cs typeface="Calibri" pitchFamily="34" charset="0"/>
            </a:endParaRPr>
          </a:p>
          <a:p>
            <a:endParaRPr lang="tr-TR" sz="2800" i="1" dirty="0">
              <a:latin typeface="Calibri" pitchFamily="34" charset="0"/>
              <a:cs typeface="Calibri" pitchFamily="34" charset="0"/>
            </a:endParaRPr>
          </a:p>
          <a:p>
            <a:pPr marL="0" indent="0">
              <a:buNone/>
            </a:pPr>
            <a:endParaRPr lang="tr-TR" sz="2800" i="1" dirty="0">
              <a:latin typeface="Calibri" pitchFamily="34" charset="0"/>
              <a:cs typeface="Calibri" pitchFamily="34" charset="0"/>
            </a:endParaRPr>
          </a:p>
          <a:p>
            <a:pPr marL="0" indent="0">
              <a:buNone/>
            </a:pPr>
            <a:endParaRPr lang="tr-TR" sz="2800" i="1" dirty="0">
              <a:latin typeface="Calibri" pitchFamily="34" charset="0"/>
              <a:cs typeface="Calibri" pitchFamily="34" charset="0"/>
            </a:endParaRPr>
          </a:p>
        </p:txBody>
      </p:sp>
    </p:spTree>
    <p:extLst>
      <p:ext uri="{BB962C8B-B14F-4D97-AF65-F5344CB8AC3E}">
        <p14:creationId xmlns:p14="http://schemas.microsoft.com/office/powerpoint/2010/main" xmlns="" val="2723280516"/>
      </p:ext>
    </p:extLst>
  </p:cSld>
  <p:clrMapOvr>
    <a:masterClrMapping/>
  </p:clrMapOvr>
  <p:transition spd="med" advTm="952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da-DK" sz="3600" b="1" dirty="0">
                <a:effectLst/>
                <a:latin typeface="Calibri" pitchFamily="34" charset="0"/>
                <a:cs typeface="Calibri" pitchFamily="34" charset="0"/>
              </a:rPr>
              <a:t>OKULUMUZDA </a:t>
            </a:r>
            <a:r>
              <a:rPr lang="tr-TR" sz="3600" b="1" dirty="0">
                <a:effectLst/>
                <a:latin typeface="Calibri" pitchFamily="34" charset="0"/>
                <a:cs typeface="Calibri" pitchFamily="34" charset="0"/>
              </a:rPr>
              <a:t>ALANA AİT</a:t>
            </a:r>
            <a:endParaRPr lang="da-DK" sz="3600" b="1" dirty="0">
              <a:effectLst/>
              <a:latin typeface="Calibri" pitchFamily="34" charset="0"/>
              <a:cs typeface="Calibri" pitchFamily="34" charset="0"/>
            </a:endParaRPr>
          </a:p>
        </p:txBody>
      </p:sp>
      <p:sp>
        <p:nvSpPr>
          <p:cNvPr id="3" name="2 İçerik Yer Tutucusu"/>
          <p:cNvSpPr>
            <a:spLocks noGrp="1"/>
          </p:cNvSpPr>
          <p:nvPr>
            <p:ph idx="1"/>
          </p:nvPr>
        </p:nvSpPr>
        <p:spPr>
          <a:xfrm>
            <a:off x="457200" y="1600201"/>
            <a:ext cx="8229600" cy="1756792"/>
          </a:xfrm>
        </p:spPr>
        <p:txBody>
          <a:bodyPr/>
          <a:lstStyle/>
          <a:p>
            <a:pPr marL="0" indent="0">
              <a:buNone/>
            </a:pPr>
            <a:endParaRPr lang="tr-TR" sz="2800" i="1" dirty="0">
              <a:latin typeface="Calibri" pitchFamily="34" charset="0"/>
              <a:cs typeface="Calibri" pitchFamily="34" charset="0"/>
            </a:endParaRPr>
          </a:p>
          <a:p>
            <a:pPr marL="0" indent="0">
              <a:buNone/>
            </a:pPr>
            <a:r>
              <a:rPr lang="tr-TR" sz="4000" i="1" dirty="0">
                <a:latin typeface="Calibri" pitchFamily="34" charset="0"/>
                <a:cs typeface="Calibri" pitchFamily="34" charset="0"/>
              </a:rPr>
              <a:t>ERKEN ÇOCUKLUK </a:t>
            </a:r>
          </a:p>
          <a:p>
            <a:pPr marL="0" indent="0">
              <a:buNone/>
            </a:pPr>
            <a:r>
              <a:rPr lang="tr-TR" sz="4000" i="1" dirty="0">
                <a:latin typeface="Calibri" pitchFamily="34" charset="0"/>
                <a:cs typeface="Calibri" pitchFamily="34" charset="0"/>
              </a:rPr>
              <a:t>VE </a:t>
            </a:r>
          </a:p>
          <a:p>
            <a:pPr marL="0" indent="0">
              <a:buNone/>
            </a:pPr>
            <a:r>
              <a:rPr lang="tr-TR" sz="4000" i="1" dirty="0">
                <a:latin typeface="Calibri" pitchFamily="34" charset="0"/>
                <a:cs typeface="Calibri" pitchFamily="34" charset="0"/>
              </a:rPr>
              <a:t>ÖZEL EĞİTİM DALI</a:t>
            </a:r>
          </a:p>
          <a:p>
            <a:pPr marL="0" indent="0">
              <a:buNone/>
            </a:pPr>
            <a:r>
              <a:rPr lang="tr-TR" sz="4000" i="1" dirty="0">
                <a:latin typeface="Calibri" pitchFamily="34" charset="0"/>
                <a:cs typeface="Calibri" pitchFamily="34" charset="0"/>
              </a:rPr>
              <a:t>DERSLERİ </a:t>
            </a:r>
          </a:p>
          <a:p>
            <a:pPr marL="0" indent="0">
              <a:buNone/>
            </a:pPr>
            <a:r>
              <a:rPr lang="tr-TR" sz="4000" i="1" dirty="0">
                <a:latin typeface="Calibri" pitchFamily="34" charset="0"/>
                <a:cs typeface="Calibri" pitchFamily="34" charset="0"/>
              </a:rPr>
              <a:t>VERİLMEKTEDİR. </a:t>
            </a:r>
          </a:p>
          <a:p>
            <a:pPr marL="0" indent="0">
              <a:buNone/>
            </a:pPr>
            <a:r>
              <a:rPr lang="tr-TR" sz="4000" i="1" dirty="0">
                <a:latin typeface="Calibri" pitchFamily="34" charset="0"/>
                <a:cs typeface="Calibri" pitchFamily="34" charset="0"/>
              </a:rPr>
              <a:t> </a:t>
            </a:r>
          </a:p>
          <a:p>
            <a:endParaRPr lang="tr-TR" sz="4000" i="1" dirty="0">
              <a:latin typeface="Calibri" pitchFamily="34" charset="0"/>
              <a:cs typeface="Calibri" pitchFamily="34" charset="0"/>
            </a:endParaRPr>
          </a:p>
          <a:p>
            <a:endParaRPr lang="tr-TR" sz="2800" i="1" dirty="0">
              <a:latin typeface="Calibri" pitchFamily="34" charset="0"/>
              <a:cs typeface="Calibri" pitchFamily="34" charset="0"/>
            </a:endParaRPr>
          </a:p>
          <a:p>
            <a:endParaRPr lang="tr-TR" sz="2800" i="1" dirty="0">
              <a:latin typeface="Calibri" pitchFamily="34" charset="0"/>
              <a:cs typeface="Calibri" pitchFamily="34" charset="0"/>
            </a:endParaRPr>
          </a:p>
          <a:p>
            <a:pPr marL="0" indent="0">
              <a:buNone/>
            </a:pPr>
            <a:endParaRPr lang="tr-TR" sz="2800" i="1" dirty="0">
              <a:latin typeface="Calibri" pitchFamily="34" charset="0"/>
              <a:cs typeface="Calibri" pitchFamily="34" charset="0"/>
            </a:endParaRPr>
          </a:p>
          <a:p>
            <a:pPr marL="0" indent="0">
              <a:buNone/>
            </a:pPr>
            <a:endParaRPr lang="tr-TR" sz="2800" i="1" dirty="0">
              <a:latin typeface="Calibri" pitchFamily="34" charset="0"/>
              <a:cs typeface="Calibri" pitchFamily="34" charset="0"/>
            </a:endParaRPr>
          </a:p>
          <a:p>
            <a:pPr marL="0" indent="0">
              <a:buNone/>
            </a:pPr>
            <a:endParaRPr lang="tr-TR" sz="2800" i="1" dirty="0">
              <a:latin typeface="Calibri" pitchFamily="34" charset="0"/>
              <a:cs typeface="Calibri" pitchFamily="34" charset="0"/>
            </a:endParaRPr>
          </a:p>
        </p:txBody>
      </p:sp>
      <p:pic>
        <p:nvPicPr>
          <p:cNvPr id="4" name="Resim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98760" y="1518668"/>
            <a:ext cx="4293719" cy="1838325"/>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98761" y="3717032"/>
            <a:ext cx="4437736" cy="2733675"/>
          </a:xfrm>
          <a:prstGeom prst="rect">
            <a:avLst/>
          </a:prstGeom>
        </p:spPr>
      </p:pic>
    </p:spTree>
    <p:extLst>
      <p:ext uri="{BB962C8B-B14F-4D97-AF65-F5344CB8AC3E}">
        <p14:creationId xmlns:p14="http://schemas.microsoft.com/office/powerpoint/2010/main" xmlns="" val="1932096386"/>
      </p:ext>
    </p:extLst>
  </p:cSld>
  <p:clrMapOvr>
    <a:masterClrMapping/>
  </p:clrMapOvr>
  <p:transition spd="med" advTm="5459">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da-DK" sz="3200" b="1" dirty="0">
                <a:effectLst/>
                <a:latin typeface="Calibri" pitchFamily="34" charset="0"/>
                <a:cs typeface="Calibri" pitchFamily="34" charset="0"/>
              </a:rPr>
              <a:t>ÇOCUK GELIŞIMI BÖLÜMÜNDE ALINAN </a:t>
            </a:r>
            <a:r>
              <a:rPr lang="tr-TR" sz="3200" b="1" dirty="0">
                <a:effectLst/>
                <a:latin typeface="Calibri" pitchFamily="34" charset="0"/>
                <a:cs typeface="Calibri" pitchFamily="34" charset="0"/>
              </a:rPr>
              <a:t>9. SINIF </a:t>
            </a:r>
            <a:r>
              <a:rPr lang="da-DK" sz="3200" b="1" dirty="0">
                <a:effectLst/>
                <a:latin typeface="Calibri" pitchFamily="34" charset="0"/>
                <a:cs typeface="Calibri" pitchFamily="34" charset="0"/>
              </a:rPr>
              <a:t>DERSLER</a:t>
            </a:r>
            <a:r>
              <a:rPr lang="tr-TR" sz="3200" b="1" dirty="0">
                <a:effectLst/>
                <a:latin typeface="Calibri" pitchFamily="34" charset="0"/>
                <a:cs typeface="Calibri" pitchFamily="34" charset="0"/>
              </a:rPr>
              <a:t>İ</a:t>
            </a:r>
            <a:endParaRPr lang="da-DK" sz="3200" b="1" dirty="0">
              <a:effectLst/>
              <a:latin typeface="Calibri" pitchFamily="34" charset="0"/>
              <a:cs typeface="Calibri" pitchFamily="34" charset="0"/>
            </a:endParaRPr>
          </a:p>
        </p:txBody>
      </p:sp>
      <p:sp>
        <p:nvSpPr>
          <p:cNvPr id="3" name="2 İçerik Yer Tutucusu"/>
          <p:cNvSpPr>
            <a:spLocks noGrp="1"/>
          </p:cNvSpPr>
          <p:nvPr>
            <p:ph idx="1"/>
          </p:nvPr>
        </p:nvSpPr>
        <p:spPr/>
        <p:txBody>
          <a:bodyPr/>
          <a:lstStyle/>
          <a:p>
            <a:pPr>
              <a:buNone/>
            </a:pPr>
            <a:r>
              <a:rPr lang="tr-TR" sz="2800" i="1" dirty="0">
                <a:latin typeface="Calibri" pitchFamily="34" charset="0"/>
                <a:cs typeface="Calibri" pitchFamily="34" charset="0"/>
              </a:rPr>
              <a:t>	</a:t>
            </a:r>
            <a:endParaRPr lang="tr-TR" sz="2800" b="1" i="1" dirty="0">
              <a:latin typeface="Calibri" pitchFamily="34" charset="0"/>
              <a:cs typeface="Calibri" pitchFamily="34" charset="0"/>
            </a:endParaRPr>
          </a:p>
          <a:p>
            <a:pPr algn="just">
              <a:buNone/>
            </a:pPr>
            <a:r>
              <a:rPr lang="tr-TR" sz="2400" b="1" i="1" u="sng" dirty="0">
                <a:latin typeface="Calibri" pitchFamily="34" charset="0"/>
                <a:cs typeface="Calibri" pitchFamily="34" charset="0"/>
              </a:rPr>
              <a:t>9. Sınıfta</a:t>
            </a:r>
          </a:p>
          <a:p>
            <a:pPr algn="just">
              <a:buNone/>
            </a:pPr>
            <a:r>
              <a:rPr lang="tr-TR" sz="2400" dirty="0">
                <a:latin typeface="Calibri" pitchFamily="34" charset="0"/>
                <a:cs typeface="Calibri" pitchFamily="34" charset="0"/>
              </a:rPr>
              <a:t>      </a:t>
            </a:r>
          </a:p>
          <a:p>
            <a:pPr marL="457200" indent="-457200" algn="just">
              <a:buFont typeface="+mj-lt"/>
              <a:buAutoNum type="arabicPeriod"/>
            </a:pPr>
            <a:r>
              <a:rPr lang="tr-TR" sz="2400" dirty="0">
                <a:latin typeface="Calibri" pitchFamily="34" charset="0"/>
                <a:cs typeface="Calibri" pitchFamily="34" charset="0"/>
              </a:rPr>
              <a:t>Mesleki gelişim Atölyesi, </a:t>
            </a:r>
          </a:p>
          <a:p>
            <a:pPr marL="457200" indent="-457200" algn="just">
              <a:buFont typeface="+mj-lt"/>
              <a:buAutoNum type="arabicPeriod"/>
            </a:pPr>
            <a:r>
              <a:rPr lang="tr-TR" sz="2400" dirty="0">
                <a:latin typeface="Calibri" pitchFamily="34" charset="0"/>
                <a:cs typeface="Calibri" pitchFamily="34" charset="0"/>
              </a:rPr>
              <a:t>Anne ve çocuk sağlığı, </a:t>
            </a:r>
          </a:p>
          <a:p>
            <a:pPr marL="457200" indent="-457200" algn="just">
              <a:buFont typeface="+mj-lt"/>
              <a:buAutoNum type="arabicPeriod"/>
            </a:pPr>
            <a:r>
              <a:rPr lang="tr-TR" sz="2400" dirty="0">
                <a:latin typeface="Calibri" pitchFamily="34" charset="0"/>
                <a:cs typeface="Calibri" pitchFamily="34" charset="0"/>
              </a:rPr>
              <a:t>Çocuk ruh sağlığı, </a:t>
            </a:r>
          </a:p>
          <a:p>
            <a:pPr marL="457200" indent="-457200" algn="just">
              <a:buFont typeface="+mj-lt"/>
              <a:buAutoNum type="arabicPeriod"/>
            </a:pPr>
            <a:r>
              <a:rPr lang="tr-TR" sz="2400" dirty="0">
                <a:latin typeface="Calibri" pitchFamily="34" charset="0"/>
                <a:cs typeface="Calibri" pitchFamily="34" charset="0"/>
              </a:rPr>
              <a:t>Müzik ve Dramatik Etkinlikler Atölyesi </a:t>
            </a:r>
          </a:p>
          <a:p>
            <a:pPr marL="0" indent="0" algn="just">
              <a:buNone/>
            </a:pPr>
            <a:r>
              <a:rPr lang="tr-TR" sz="2400" dirty="0">
                <a:latin typeface="Calibri" pitchFamily="34" charset="0"/>
                <a:cs typeface="Calibri" pitchFamily="34" charset="0"/>
              </a:rPr>
              <a:t>  </a:t>
            </a:r>
          </a:p>
          <a:p>
            <a:pPr algn="just">
              <a:buNone/>
            </a:pPr>
            <a:r>
              <a:rPr lang="tr-TR" sz="2400" dirty="0">
                <a:latin typeface="Calibri" pitchFamily="34" charset="0"/>
                <a:cs typeface="Calibri" pitchFamily="34" charset="0"/>
              </a:rPr>
              <a:t>gibi birebir ve uygulamalı mesleğe yönelik dersler bulunuyor.</a:t>
            </a:r>
          </a:p>
        </p:txBody>
      </p:sp>
    </p:spTree>
  </p:cSld>
  <p:clrMapOvr>
    <a:masterClrMapping/>
  </p:clrMapOvr>
  <p:transition spd="med" advTm="8213">
    <p:wipe dir="r"/>
  </p:transition>
  <p:timing>
    <p:tnLst>
      <p:par>
        <p:cTn id="1" dur="indefinite" restart="never" nodeType="tmRoot"/>
      </p:par>
    </p:tnLst>
  </p:timing>
</p:sld>
</file>

<file path=ppt/theme/theme1.xml><?xml version="1.0" encoding="utf-8"?>
<a:theme xmlns:a="http://schemas.openxmlformats.org/drawingml/2006/main" name="Balloons">
  <a:themeElements>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fontScheme name="Balloons">
      <a:majorFont>
        <a:latin typeface="Verdana"/>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OYUN VE HAREKET ETKİNLİKLERİ</Template>
  <TotalTime>716</TotalTime>
  <Words>494</Words>
  <Application>Microsoft Office PowerPoint</Application>
  <PresentationFormat>Ekran Gösterisi (4:3)</PresentationFormat>
  <Paragraphs>106</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Balloons</vt:lpstr>
      <vt:lpstr>Slayt 1</vt:lpstr>
      <vt:lpstr>                         YENİMAHALLE ŞEHİT ALİ TONGA  MESLEKİ VE TEKNİK ANADOLU LİSESİ ÇOCUK GELİŞİMİ VE EĞİTİMİ ALANI  </vt:lpstr>
      <vt:lpstr>YENİMAHALLE ŞEHİT ALİ TONGA MESLEKİ VE TEKNİK ANADOLU LİSESİ ÇOCUK GELİŞİMİ VE EĞİTİMİ ALAN ÖĞRETMENLERİ</vt:lpstr>
      <vt:lpstr>ÇOCUK GELİŞİMİ NEDİR?</vt:lpstr>
      <vt:lpstr>Slayt 5</vt:lpstr>
      <vt:lpstr>EĞİTİM VE KARİYER İMKANLARI</vt:lpstr>
      <vt:lpstr>İŞ BULMA İMKANLARI</vt:lpstr>
      <vt:lpstr>OKULUMUZDA ALANA AİT</vt:lpstr>
      <vt:lpstr>ÇOCUK GELIŞIMI BÖLÜMÜNDE ALINAN 9. SINIF DERSLERİ</vt:lpstr>
      <vt:lpstr>ÇOCUK GELIŞIMI BÖLÜMÜNDE ALINAN 10. SINIF DERSLERİ</vt:lpstr>
      <vt:lpstr>ÇOCUK GELIŞIMI BÖLÜMÜNDE ALINAN 11. SINIF DERSLERİ</vt:lpstr>
      <vt:lpstr>ÇOCUK GELIŞIMI BÖLÜMÜNDE ALINAN 12. SINIF DERSLERİ</vt:lpstr>
      <vt:lpstr>SEÇMELİ ALAN DERSLERİ:</vt:lpstr>
      <vt:lpstr>SERTİFİKA DERSLERİ: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OYUN VE HAREKET ETKİNLİKLERİ HAZIRLAMA</dc:title>
  <dc:creator>hp</dc:creator>
  <cp:lastModifiedBy>batuhan volkan</cp:lastModifiedBy>
  <cp:revision>96</cp:revision>
  <dcterms:created xsi:type="dcterms:W3CDTF">2018-09-09T08:54:45Z</dcterms:created>
  <dcterms:modified xsi:type="dcterms:W3CDTF">2020-09-14T18:16:33Z</dcterms:modified>
</cp:coreProperties>
</file>